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4" r:id="rId9"/>
    <p:sldId id="263" r:id="rId10"/>
    <p:sldId id="265" r:id="rId11"/>
    <p:sldId id="276" r:id="rId12"/>
    <p:sldId id="266" r:id="rId13"/>
    <p:sldId id="267" r:id="rId14"/>
    <p:sldId id="268" r:id="rId15"/>
    <p:sldId id="269" r:id="rId16"/>
    <p:sldId id="277" r:id="rId17"/>
    <p:sldId id="271" r:id="rId18"/>
    <p:sldId id="272" r:id="rId19"/>
    <p:sldId id="273" r:id="rId20"/>
    <p:sldId id="274" r:id="rId21"/>
    <p:sldId id="275"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02B8DCC-DD46-4C5F-810A-8D041125FABE}"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04532-1FB0-4959-989F-8968547EF7D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0975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2B8DCC-DD46-4C5F-810A-8D041125FABE}"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1014004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2B8DCC-DD46-4C5F-810A-8D041125FABE}"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989037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2B8DCC-DD46-4C5F-810A-8D041125FABE}"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92071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2B8DCC-DD46-4C5F-810A-8D041125FABE}" type="datetimeFigureOut">
              <a:rPr lang="en-US" smtClean="0"/>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204532-1FB0-4959-989F-8968547EF7D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408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2B8DCC-DD46-4C5F-810A-8D041125FABE}"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304740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2B8DCC-DD46-4C5F-810A-8D041125FABE}" type="datetimeFigureOut">
              <a:rPr lang="en-US" smtClean="0"/>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3294932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02B8DCC-DD46-4C5F-810A-8D041125FABE}" type="datetimeFigureOut">
              <a:rPr lang="en-US" smtClean="0"/>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3992613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02B8DCC-DD46-4C5F-810A-8D041125FABE}" type="datetimeFigureOut">
              <a:rPr lang="en-US" smtClean="0"/>
              <a:t>12/2/2020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1806467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02B8DCC-DD46-4C5F-810A-8D041125FABE}" type="datetimeFigureOut">
              <a:rPr lang="en-US" smtClean="0"/>
              <a:t>12/2/2020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4204532-1FB0-4959-989F-8968547EF7DA}" type="slidenum">
              <a:rPr lang="en-US" smtClean="0"/>
              <a:t>‹#›</a:t>
            </a:fld>
            <a:endParaRPr lang="en-US"/>
          </a:p>
        </p:txBody>
      </p:sp>
    </p:spTree>
    <p:extLst>
      <p:ext uri="{BB962C8B-B14F-4D97-AF65-F5344CB8AC3E}">
        <p14:creationId xmlns:p14="http://schemas.microsoft.com/office/powerpoint/2010/main" val="1236747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2B8DCC-DD46-4C5F-810A-8D041125FABE}" type="datetimeFigureOut">
              <a:rPr lang="en-US" smtClean="0"/>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204532-1FB0-4959-989F-8968547EF7DA}" type="slidenum">
              <a:rPr lang="en-US" smtClean="0"/>
              <a:t>‹#›</a:t>
            </a:fld>
            <a:endParaRPr lang="en-US"/>
          </a:p>
        </p:txBody>
      </p:sp>
    </p:spTree>
    <p:extLst>
      <p:ext uri="{BB962C8B-B14F-4D97-AF65-F5344CB8AC3E}">
        <p14:creationId xmlns:p14="http://schemas.microsoft.com/office/powerpoint/2010/main" val="2894684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02B8DCC-DD46-4C5F-810A-8D041125FABE}" type="datetimeFigureOut">
              <a:rPr lang="en-US" smtClean="0"/>
              <a:t>12/2/2020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4204532-1FB0-4959-989F-8968547EF7D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05427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 THE NAME OF GOD</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702463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normAutofit/>
          </a:bodyPr>
          <a:lstStyle/>
          <a:p>
            <a:r>
              <a:rPr lang="en-US" sz="2000" dirty="0"/>
              <a:t>Anti-cholinergic poisoning-related </a:t>
            </a:r>
            <a:r>
              <a:rPr lang="en-US" sz="2000" dirty="0" err="1" smtClean="0"/>
              <a:t>hyperamylasemia</a:t>
            </a:r>
            <a:r>
              <a:rPr lang="en-US" sz="2000" dirty="0" smtClean="0"/>
              <a:t> and </a:t>
            </a:r>
            <a:r>
              <a:rPr lang="en-US" sz="2000" dirty="0" err="1"/>
              <a:t>rhabdomyolysis</a:t>
            </a:r>
            <a:r>
              <a:rPr lang="en-US" sz="2000" dirty="0"/>
              <a:t> appear in the literature, but </a:t>
            </a:r>
            <a:r>
              <a:rPr lang="en-US" sz="2000" dirty="0" smtClean="0"/>
              <a:t>it is unclear whether the </a:t>
            </a:r>
            <a:r>
              <a:rPr lang="en-US" sz="2000" dirty="0" err="1" smtClean="0"/>
              <a:t>hyperamylasemia</a:t>
            </a:r>
            <a:r>
              <a:rPr lang="en-US" sz="2000" dirty="0" smtClean="0"/>
              <a:t> in our case was due to anti-cholinergic poisoning or to the anesthetic agents employed during surgery. It is also unclear whether the elevated </a:t>
            </a:r>
            <a:r>
              <a:rPr lang="en-US" sz="2000" dirty="0" err="1" smtClean="0"/>
              <a:t>creatine</a:t>
            </a:r>
            <a:r>
              <a:rPr lang="en-US" sz="2000" dirty="0" smtClean="0"/>
              <a:t> kinase in our case was due to poisoning or to anesthetic agents; however, one conclusion to be drawn from these cases is the need for care in terms of acute pancreatitis and </a:t>
            </a:r>
            <a:r>
              <a:rPr lang="en-US" sz="2000" dirty="0" err="1" smtClean="0"/>
              <a:t>rhabdomyolysis</a:t>
            </a:r>
            <a:r>
              <a:rPr lang="en-US" sz="2000" dirty="0" smtClean="0"/>
              <a:t> in cholinergic poisoning.  </a:t>
            </a:r>
          </a:p>
          <a:p>
            <a:r>
              <a:rPr lang="en-US" sz="2000" dirty="0" smtClean="0"/>
              <a:t>A. belladonna L. may sometimes be confused with the Caucasian blueberry L. and consumed in error. But no cases of acute subdural hematoma resulting from such poisoning have been reported. Care must also be taken in terms of acute pancreatitis and </a:t>
            </a:r>
            <a:r>
              <a:rPr lang="en-US" sz="2000" dirty="0" err="1" smtClean="0"/>
              <a:t>rhabdomyolysis</a:t>
            </a:r>
            <a:r>
              <a:rPr lang="en-US" sz="2000" dirty="0" smtClean="0"/>
              <a:t> in such poisoning.</a:t>
            </a:r>
            <a:endParaRPr lang="en-US" sz="2000" dirty="0"/>
          </a:p>
        </p:txBody>
      </p:sp>
    </p:spTree>
    <p:extLst>
      <p:ext uri="{BB962C8B-B14F-4D97-AF65-F5344CB8AC3E}">
        <p14:creationId xmlns:p14="http://schemas.microsoft.com/office/powerpoint/2010/main" val="34143040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Poisoning with </a:t>
            </a:r>
            <a:r>
              <a:rPr lang="en-US" dirty="0" err="1"/>
              <a:t>Atropa</a:t>
            </a:r>
            <a:r>
              <a:rPr lang="en-US" dirty="0"/>
              <a:t> Belladonna in Childhood</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319899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Poisoning with </a:t>
            </a:r>
            <a:r>
              <a:rPr lang="en-US" dirty="0" err="1" smtClean="0"/>
              <a:t>Atropa</a:t>
            </a:r>
            <a:r>
              <a:rPr lang="en-US" dirty="0" smtClean="0"/>
              <a:t> Belladonna in Childhood</a:t>
            </a:r>
            <a:endParaRPr lang="en-US" dirty="0"/>
          </a:p>
        </p:txBody>
      </p:sp>
      <p:sp>
        <p:nvSpPr>
          <p:cNvPr id="3" name="Content Placeholder 2"/>
          <p:cNvSpPr>
            <a:spLocks noGrp="1"/>
          </p:cNvSpPr>
          <p:nvPr>
            <p:ph idx="1"/>
          </p:nvPr>
        </p:nvSpPr>
        <p:spPr/>
        <p:txBody>
          <a:bodyPr>
            <a:noAutofit/>
          </a:bodyPr>
          <a:lstStyle/>
          <a:p>
            <a:r>
              <a:rPr lang="en-US" sz="2000" b="1" dirty="0"/>
              <a:t>Abstract</a:t>
            </a:r>
          </a:p>
          <a:p>
            <a:r>
              <a:rPr lang="en-US" sz="2000" b="1" dirty="0"/>
              <a:t>Background: </a:t>
            </a:r>
            <a:r>
              <a:rPr lang="en-US" sz="2000" dirty="0"/>
              <a:t>Intoxication with </a:t>
            </a:r>
            <a:r>
              <a:rPr lang="en-US" sz="2000" dirty="0" err="1"/>
              <a:t>Atropa</a:t>
            </a:r>
            <a:r>
              <a:rPr lang="en-US" sz="2000" dirty="0"/>
              <a:t> belladonna is endemic in Eastern Anatolia especially in springtime. However, in </a:t>
            </a:r>
            <a:r>
              <a:rPr lang="en-US" sz="2000" dirty="0" smtClean="0"/>
              <a:t>literature, there </a:t>
            </a:r>
            <a:r>
              <a:rPr lang="en-US" sz="2000" dirty="0"/>
              <a:t>are no much studies about </a:t>
            </a:r>
            <a:r>
              <a:rPr lang="en-US" sz="2000" dirty="0" err="1"/>
              <a:t>Atropa</a:t>
            </a:r>
            <a:r>
              <a:rPr lang="en-US" sz="2000" dirty="0"/>
              <a:t> belladonna intoxication in childhood.</a:t>
            </a:r>
          </a:p>
          <a:p>
            <a:r>
              <a:rPr lang="en-US" sz="2000" b="1" dirty="0"/>
              <a:t>Objectives: </a:t>
            </a:r>
            <a:r>
              <a:rPr lang="en-US" sz="2000" dirty="0"/>
              <a:t>This study examines clinical and laboratory findings of pediatric </a:t>
            </a:r>
            <a:r>
              <a:rPr lang="en-US" sz="2000" dirty="0" err="1"/>
              <a:t>Atropa</a:t>
            </a:r>
            <a:r>
              <a:rPr lang="en-US" sz="2000" dirty="0"/>
              <a:t> belladonna intoxication cases.</a:t>
            </a:r>
          </a:p>
          <a:p>
            <a:r>
              <a:rPr lang="en-US" sz="2000" b="1" dirty="0"/>
              <a:t>Methods: </a:t>
            </a:r>
            <a:r>
              <a:rPr lang="en-US" sz="2000" dirty="0"/>
              <a:t>Hospital official database was searched for international classification of diseases code of intoxication. The </a:t>
            </a:r>
            <a:r>
              <a:rPr lang="en-US" sz="2000" dirty="0" smtClean="0"/>
              <a:t>inclusion criteria </a:t>
            </a:r>
            <a:r>
              <a:rPr lang="en-US" sz="2000" dirty="0"/>
              <a:t>included individuals under the age of 15 and who had a history of </a:t>
            </a:r>
            <a:r>
              <a:rPr lang="en-US" sz="2000" dirty="0" err="1"/>
              <a:t>Atropa</a:t>
            </a:r>
            <a:r>
              <a:rPr lang="en-US" sz="2000" dirty="0"/>
              <a:t> belladonna ingestion.</a:t>
            </a:r>
          </a:p>
          <a:p>
            <a:r>
              <a:rPr lang="en-US" sz="2000" b="1" dirty="0"/>
              <a:t>Results: </a:t>
            </a:r>
            <a:r>
              <a:rPr lang="en-US" sz="2000" dirty="0"/>
              <a:t>The most frequent clinical findings were </a:t>
            </a:r>
            <a:r>
              <a:rPr lang="en-US" sz="2000" dirty="0" err="1"/>
              <a:t>mydriasis</a:t>
            </a:r>
            <a:r>
              <a:rPr lang="en-US" sz="2000" dirty="0"/>
              <a:t>, flushing, and meaningless speech. There was a significant rise in </a:t>
            </a:r>
            <a:r>
              <a:rPr lang="en-US" sz="2000" dirty="0" smtClean="0"/>
              <a:t>the white </a:t>
            </a:r>
            <a:r>
              <a:rPr lang="en-US" sz="2000" dirty="0"/>
              <a:t>blood cell count, glucose, aspartate aminotransferase, and C - reactive protein levels.</a:t>
            </a:r>
          </a:p>
          <a:p>
            <a:r>
              <a:rPr lang="en-US" sz="2000" b="1" dirty="0"/>
              <a:t>Conclusions: </a:t>
            </a:r>
            <a:r>
              <a:rPr lang="en-US" sz="2000" dirty="0" err="1"/>
              <a:t>Atropa</a:t>
            </a:r>
            <a:r>
              <a:rPr lang="en-US" sz="2000" dirty="0"/>
              <a:t> belladonna intoxication clinically causes anticholinergic syndrome and can result in deteriorations in </a:t>
            </a:r>
            <a:r>
              <a:rPr lang="en-US" sz="2000" dirty="0" smtClean="0"/>
              <a:t>some laboratory tests. </a:t>
            </a:r>
            <a:endParaRPr lang="en-US" sz="2000" dirty="0"/>
          </a:p>
        </p:txBody>
      </p:sp>
    </p:spTree>
    <p:extLst>
      <p:ext uri="{BB962C8B-B14F-4D97-AF65-F5344CB8AC3E}">
        <p14:creationId xmlns:p14="http://schemas.microsoft.com/office/powerpoint/2010/main" val="2050141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Background</a:t>
            </a:r>
            <a:endParaRPr lang="en-US" dirty="0"/>
          </a:p>
        </p:txBody>
      </p:sp>
      <p:sp>
        <p:nvSpPr>
          <p:cNvPr id="3" name="Content Placeholder 2"/>
          <p:cNvSpPr>
            <a:spLocks noGrp="1"/>
          </p:cNvSpPr>
          <p:nvPr>
            <p:ph idx="1"/>
          </p:nvPr>
        </p:nvSpPr>
        <p:spPr/>
        <p:txBody>
          <a:bodyPr>
            <a:noAutofit/>
          </a:bodyPr>
          <a:lstStyle/>
          <a:p>
            <a:r>
              <a:rPr lang="en-US" sz="2000" dirty="0"/>
              <a:t>The clinical picture of symptoms and signs that </a:t>
            </a:r>
            <a:r>
              <a:rPr lang="en-US" sz="2000" dirty="0" smtClean="0"/>
              <a:t>break out </a:t>
            </a:r>
            <a:r>
              <a:rPr lang="en-US" sz="2000" dirty="0"/>
              <a:t>if a toxic material is ingested is named as “intoxication</a:t>
            </a:r>
            <a:r>
              <a:rPr lang="en-US" sz="2000" dirty="0" smtClean="0"/>
              <a:t>”. Approximately </a:t>
            </a:r>
            <a:r>
              <a:rPr lang="en-US" sz="2000" dirty="0"/>
              <a:t>80% of intoxications are </a:t>
            </a:r>
            <a:r>
              <a:rPr lang="en-US" sz="2000" dirty="0" smtClean="0"/>
              <a:t>accidental. Although </a:t>
            </a:r>
            <a:r>
              <a:rPr lang="en-US" sz="2000" dirty="0"/>
              <a:t>all age groups are candidates for intoxication, </a:t>
            </a:r>
            <a:r>
              <a:rPr lang="en-US" sz="2000" dirty="0" smtClean="0"/>
              <a:t>it is </a:t>
            </a:r>
            <a:r>
              <a:rPr lang="en-US" sz="2000" dirty="0"/>
              <a:t>more common and mortal, especially for children </a:t>
            </a:r>
            <a:r>
              <a:rPr lang="en-US" sz="2000" dirty="0" smtClean="0"/>
              <a:t>aged. </a:t>
            </a:r>
          </a:p>
          <a:p>
            <a:r>
              <a:rPr lang="en-US" sz="2000" dirty="0" smtClean="0"/>
              <a:t>While </a:t>
            </a:r>
            <a:r>
              <a:rPr lang="en-US" sz="2000" dirty="0"/>
              <a:t>household chemicals, pesticides, </a:t>
            </a:r>
            <a:r>
              <a:rPr lang="en-US" sz="2000" dirty="0" smtClean="0"/>
              <a:t>hydrocarbons, drugs</a:t>
            </a:r>
            <a:r>
              <a:rPr lang="en-US" sz="2000" dirty="0"/>
              <a:t>, and plants are mostly responsible for childhood </a:t>
            </a:r>
            <a:r>
              <a:rPr lang="en-US" sz="2000" dirty="0" smtClean="0"/>
              <a:t>intoxications all </a:t>
            </a:r>
            <a:r>
              <a:rPr lang="en-US" sz="2000" dirty="0"/>
              <a:t>around the world; drugs (43.4%) and </a:t>
            </a:r>
            <a:r>
              <a:rPr lang="en-US" sz="2000" dirty="0" smtClean="0"/>
              <a:t>vegetation and/or </a:t>
            </a:r>
            <a:r>
              <a:rPr lang="en-US" sz="2000" dirty="0"/>
              <a:t>plants (21.8%) are the most common </a:t>
            </a:r>
            <a:r>
              <a:rPr lang="en-US" sz="2000" dirty="0" smtClean="0"/>
              <a:t>causative agents </a:t>
            </a:r>
            <a:r>
              <a:rPr lang="en-US" sz="2000" dirty="0"/>
              <a:t>in Turkey </a:t>
            </a:r>
            <a:r>
              <a:rPr lang="en-US" sz="2000" dirty="0" smtClean="0"/>
              <a:t>. </a:t>
            </a:r>
          </a:p>
          <a:p>
            <a:r>
              <a:rPr lang="en-US" sz="2000" dirty="0" err="1" smtClean="0"/>
              <a:t>Atropa</a:t>
            </a:r>
            <a:r>
              <a:rPr lang="en-US" sz="2000" dirty="0" smtClean="0"/>
              <a:t> </a:t>
            </a:r>
            <a:r>
              <a:rPr lang="en-US" sz="2000" dirty="0"/>
              <a:t>belladonna, known as “deadly nightshade” </a:t>
            </a:r>
            <a:r>
              <a:rPr lang="en-US" sz="2000" dirty="0" smtClean="0"/>
              <a:t>in folk </a:t>
            </a:r>
            <a:r>
              <a:rPr lang="en-US" sz="2000" dirty="0"/>
              <a:t>terminology, is a poisonous plant that grows in </a:t>
            </a:r>
            <a:r>
              <a:rPr lang="en-US" sz="2000" dirty="0" smtClean="0"/>
              <a:t>nature. </a:t>
            </a:r>
            <a:r>
              <a:rPr lang="en-US" sz="2000" dirty="0"/>
              <a:t>This plant, which belongs to </a:t>
            </a:r>
            <a:r>
              <a:rPr lang="en-US" sz="2000" dirty="0" err="1"/>
              <a:t>Solanaceae</a:t>
            </a:r>
            <a:r>
              <a:rPr lang="en-US" sz="2000" dirty="0"/>
              <a:t> family, </a:t>
            </a:r>
            <a:r>
              <a:rPr lang="en-US" sz="2000" dirty="0" smtClean="0"/>
              <a:t>contains intensely alkaloids such as atropine, scopolamine, and </a:t>
            </a:r>
            <a:r>
              <a:rPr lang="en-US" sz="2000" dirty="0" err="1" smtClean="0"/>
              <a:t>hyoscyamine</a:t>
            </a:r>
            <a:r>
              <a:rPr lang="en-US" sz="2000" dirty="0" smtClean="0"/>
              <a:t> in its leaves, roots, and fruits. </a:t>
            </a:r>
          </a:p>
          <a:p>
            <a:r>
              <a:rPr lang="en-US" sz="2000" dirty="0" smtClean="0"/>
              <a:t>It is already recorded in the literature that active substances like atropine, which cause anticholinergic intoxication establish a clinical picture of symptoms and signs including agitation, hallucinations, </a:t>
            </a:r>
            <a:r>
              <a:rPr lang="en-US" sz="2000" dirty="0" err="1" smtClean="0"/>
              <a:t>mydriasis</a:t>
            </a:r>
            <a:r>
              <a:rPr lang="en-US" sz="2000" dirty="0" smtClean="0"/>
              <a:t>, ataxia, urinary retention, delirium, flushing, and tachycardia. </a:t>
            </a:r>
          </a:p>
          <a:p>
            <a:r>
              <a:rPr lang="en-US" sz="2000" dirty="0" smtClean="0"/>
              <a:t>In this study, clinical and laboratory findings of 174 pediatric patients are examined.</a:t>
            </a:r>
            <a:endParaRPr lang="en-US" sz="2000" dirty="0"/>
          </a:p>
        </p:txBody>
      </p:sp>
    </p:spTree>
    <p:extLst>
      <p:ext uri="{BB962C8B-B14F-4D97-AF65-F5344CB8AC3E}">
        <p14:creationId xmlns:p14="http://schemas.microsoft.com/office/powerpoint/2010/main" val="7815518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Methods</a:t>
            </a:r>
            <a:endParaRPr lang="en-US" dirty="0"/>
          </a:p>
        </p:txBody>
      </p:sp>
      <p:sp>
        <p:nvSpPr>
          <p:cNvPr id="3" name="Content Placeholder 2"/>
          <p:cNvSpPr>
            <a:spLocks noGrp="1"/>
          </p:cNvSpPr>
          <p:nvPr>
            <p:ph idx="1"/>
          </p:nvPr>
        </p:nvSpPr>
        <p:spPr/>
        <p:txBody>
          <a:bodyPr>
            <a:normAutofit lnSpcReduction="10000"/>
          </a:bodyPr>
          <a:lstStyle/>
          <a:p>
            <a:r>
              <a:rPr lang="en-US" sz="2000" dirty="0"/>
              <a:t>This retrospective study includes 174 patients who </a:t>
            </a:r>
            <a:r>
              <a:rPr lang="en-US" sz="2000" dirty="0" smtClean="0"/>
              <a:t>consulted to </a:t>
            </a:r>
            <a:r>
              <a:rPr lang="en-US" sz="2000" dirty="0"/>
              <a:t>the pediatric emergency department of our </a:t>
            </a:r>
            <a:r>
              <a:rPr lang="en-US" sz="2000" dirty="0" smtClean="0"/>
              <a:t>hospital for </a:t>
            </a:r>
            <a:r>
              <a:rPr lang="en-US" sz="2000" dirty="0" err="1"/>
              <a:t>Atropa</a:t>
            </a:r>
            <a:r>
              <a:rPr lang="en-US" sz="2000" dirty="0"/>
              <a:t> belladonna intoxication between 2006 </a:t>
            </a:r>
            <a:r>
              <a:rPr lang="en-US" sz="2000" dirty="0" smtClean="0"/>
              <a:t>- 2013</a:t>
            </a:r>
            <a:r>
              <a:rPr lang="en-US" sz="2000" dirty="0"/>
              <a:t>. </a:t>
            </a:r>
            <a:r>
              <a:rPr lang="en-US" sz="2000" dirty="0" smtClean="0"/>
              <a:t>Hospital official database </a:t>
            </a:r>
            <a:r>
              <a:rPr lang="en-US" sz="2000" dirty="0"/>
              <a:t>was searched for international classification </a:t>
            </a:r>
            <a:r>
              <a:rPr lang="en-US" sz="2000" dirty="0" smtClean="0"/>
              <a:t>of diseases </a:t>
            </a:r>
            <a:r>
              <a:rPr lang="en-US" sz="2000" dirty="0"/>
              <a:t>(ICD) code of intoxication. </a:t>
            </a:r>
            <a:endParaRPr lang="en-US" sz="2000" dirty="0" smtClean="0"/>
          </a:p>
          <a:p>
            <a:r>
              <a:rPr lang="en-US" sz="2000" dirty="0" smtClean="0"/>
              <a:t>The </a:t>
            </a:r>
            <a:r>
              <a:rPr lang="en-US" sz="2000" dirty="0"/>
              <a:t>inclusion </a:t>
            </a:r>
            <a:r>
              <a:rPr lang="en-US" sz="2000" dirty="0" smtClean="0"/>
              <a:t>criteria included </a:t>
            </a:r>
            <a:r>
              <a:rPr lang="en-US" sz="2000" dirty="0"/>
              <a:t>individuals under the age of 15 and had history </a:t>
            </a:r>
            <a:r>
              <a:rPr lang="en-US" sz="2000" dirty="0" smtClean="0"/>
              <a:t>of </a:t>
            </a:r>
            <a:r>
              <a:rPr lang="en-US" sz="2000" dirty="0" err="1" smtClean="0"/>
              <a:t>Atropa</a:t>
            </a:r>
            <a:r>
              <a:rPr lang="en-US" sz="2000" dirty="0" smtClean="0"/>
              <a:t> </a:t>
            </a:r>
            <a:r>
              <a:rPr lang="en-US" sz="2000" dirty="0"/>
              <a:t>belladonna ingestion. Patients who had any </a:t>
            </a:r>
            <a:r>
              <a:rPr lang="en-US" sz="2000" dirty="0" smtClean="0"/>
              <a:t>acute or </a:t>
            </a:r>
            <a:r>
              <a:rPr lang="en-US" sz="2000" dirty="0"/>
              <a:t>chronic disease, had </a:t>
            </a:r>
            <a:r>
              <a:rPr lang="en-US" sz="2000" dirty="0" err="1"/>
              <a:t>atropa</a:t>
            </a:r>
            <a:r>
              <a:rPr lang="en-US" sz="2000" dirty="0"/>
              <a:t> belladonna </a:t>
            </a:r>
            <a:r>
              <a:rPr lang="en-US" sz="2000" dirty="0" smtClean="0"/>
              <a:t>intoxication, </a:t>
            </a:r>
            <a:r>
              <a:rPr lang="en-US" sz="2000" dirty="0" err="1" smtClean="0"/>
              <a:t>andwhowere</a:t>
            </a:r>
            <a:r>
              <a:rPr lang="en-US" sz="2000" dirty="0" smtClean="0"/>
              <a:t> </a:t>
            </a:r>
            <a:r>
              <a:rPr lang="en-US" sz="2000" dirty="0"/>
              <a:t>using medication for chronic disorders </a:t>
            </a:r>
            <a:r>
              <a:rPr lang="en-US" sz="2000" dirty="0" smtClean="0"/>
              <a:t>were excluded </a:t>
            </a:r>
            <a:r>
              <a:rPr lang="en-US" sz="2000" dirty="0"/>
              <a:t>from the study. </a:t>
            </a:r>
            <a:endParaRPr lang="en-US" sz="2000" dirty="0" smtClean="0"/>
          </a:p>
          <a:p>
            <a:r>
              <a:rPr lang="en-US" sz="2000" dirty="0" smtClean="0"/>
              <a:t>All </a:t>
            </a:r>
            <a:r>
              <a:rPr lang="en-US" sz="2000" dirty="0"/>
              <a:t>included patients (100 </a:t>
            </a:r>
            <a:r>
              <a:rPr lang="en-US" sz="2000" dirty="0" smtClean="0"/>
              <a:t>males, 74 </a:t>
            </a:r>
            <a:r>
              <a:rPr lang="en-US" sz="2000" dirty="0"/>
              <a:t>females) were screened for clinical and laboratory </a:t>
            </a:r>
            <a:r>
              <a:rPr lang="en-US" sz="2000" dirty="0" smtClean="0"/>
              <a:t>findings, including </a:t>
            </a:r>
            <a:r>
              <a:rPr lang="en-US" sz="2000" dirty="0"/>
              <a:t>complete blood cells count (CBC) and </a:t>
            </a:r>
            <a:r>
              <a:rPr lang="en-US" sz="2000" dirty="0" smtClean="0"/>
              <a:t>biochemical parameters</a:t>
            </a:r>
            <a:r>
              <a:rPr lang="en-US" sz="2000" dirty="0"/>
              <a:t>. </a:t>
            </a:r>
            <a:endParaRPr lang="en-US" sz="2000" dirty="0" smtClean="0"/>
          </a:p>
          <a:p>
            <a:r>
              <a:rPr lang="en-US" sz="2000" dirty="0" smtClean="0"/>
              <a:t>The patients </a:t>
            </a:r>
            <a:r>
              <a:rPr lang="en-US" sz="2000" dirty="0"/>
              <a:t>were categorized into 2 groups, </a:t>
            </a:r>
            <a:r>
              <a:rPr lang="en-US" sz="2000" dirty="0" smtClean="0"/>
              <a:t>mild/moderate and </a:t>
            </a:r>
            <a:r>
              <a:rPr lang="en-US" sz="2000" dirty="0"/>
              <a:t>severe intoxication according to his/her clinical </a:t>
            </a:r>
            <a:r>
              <a:rPr lang="en-US" sz="2000" dirty="0" smtClean="0"/>
              <a:t>situation and </a:t>
            </a:r>
            <a:r>
              <a:rPr lang="en-US" sz="2000" dirty="0"/>
              <a:t>patients with encephalopathy were accepted </a:t>
            </a:r>
            <a:r>
              <a:rPr lang="en-US" sz="2000" dirty="0" smtClean="0"/>
              <a:t>as severe </a:t>
            </a:r>
            <a:r>
              <a:rPr lang="en-US" sz="2000" dirty="0"/>
              <a:t>intoxication (5). Also, these were classified into 3 </a:t>
            </a:r>
            <a:r>
              <a:rPr lang="en-US" sz="2000" dirty="0" smtClean="0"/>
              <a:t>age groups</a:t>
            </a:r>
            <a:r>
              <a:rPr lang="en-US" sz="2000" dirty="0"/>
              <a:t>: 2 - 5, 6 - 10, and 11 - 14 years</a:t>
            </a:r>
            <a:r>
              <a:rPr lang="en-US" sz="2000" dirty="0" smtClean="0"/>
              <a:t>.</a:t>
            </a:r>
          </a:p>
          <a:p>
            <a:r>
              <a:rPr lang="en-US" sz="2000" dirty="0"/>
              <a:t>IBM SPSS Statistics 20 (SPSS Inc., Chicago, IL, USA) </a:t>
            </a:r>
            <a:r>
              <a:rPr lang="en-US" sz="2000" dirty="0" smtClean="0"/>
              <a:t>was used </a:t>
            </a:r>
            <a:r>
              <a:rPr lang="en-US" sz="2000" dirty="0"/>
              <a:t>for statistical analyses.</a:t>
            </a:r>
          </a:p>
        </p:txBody>
      </p:sp>
    </p:spTree>
    <p:extLst>
      <p:ext uri="{BB962C8B-B14F-4D97-AF65-F5344CB8AC3E}">
        <p14:creationId xmlns:p14="http://schemas.microsoft.com/office/powerpoint/2010/main" val="22548568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Results</a:t>
            </a:r>
            <a:endParaRPr lang="en-US" dirty="0"/>
          </a:p>
        </p:txBody>
      </p:sp>
      <p:sp>
        <p:nvSpPr>
          <p:cNvPr id="3" name="Content Placeholder 2"/>
          <p:cNvSpPr>
            <a:spLocks noGrp="1"/>
          </p:cNvSpPr>
          <p:nvPr>
            <p:ph idx="1"/>
          </p:nvPr>
        </p:nvSpPr>
        <p:spPr/>
        <p:txBody>
          <a:bodyPr>
            <a:noAutofit/>
          </a:bodyPr>
          <a:lstStyle/>
          <a:p>
            <a:r>
              <a:rPr lang="en-US" sz="2000" dirty="0"/>
              <a:t>A total of 174 patients </a:t>
            </a:r>
            <a:r>
              <a:rPr lang="en-US" sz="2000" dirty="0" smtClean="0"/>
              <a:t>100 </a:t>
            </a:r>
            <a:r>
              <a:rPr lang="en-US" sz="2000" dirty="0"/>
              <a:t>males </a:t>
            </a:r>
            <a:r>
              <a:rPr lang="en-US" sz="2000" dirty="0" smtClean="0"/>
              <a:t>and </a:t>
            </a:r>
            <a:r>
              <a:rPr lang="en-US" sz="2000" dirty="0"/>
              <a:t>74 </a:t>
            </a:r>
            <a:r>
              <a:rPr lang="en-US" sz="2000" dirty="0" smtClean="0"/>
              <a:t>females had </a:t>
            </a:r>
            <a:r>
              <a:rPr lang="en-US" sz="2000" dirty="0"/>
              <a:t>a mean age of 5.52.81 years and age range </a:t>
            </a:r>
            <a:r>
              <a:rPr lang="en-US" sz="2000" dirty="0" smtClean="0"/>
              <a:t>of 2 </a:t>
            </a:r>
            <a:r>
              <a:rPr lang="en-US" sz="2000" dirty="0"/>
              <a:t>- 14 years. Of the study group, 104 </a:t>
            </a:r>
            <a:r>
              <a:rPr lang="en-US" sz="2000" dirty="0" smtClean="0"/>
              <a:t>were </a:t>
            </a:r>
            <a:r>
              <a:rPr lang="en-US" sz="2000" dirty="0"/>
              <a:t>2 - 5 </a:t>
            </a:r>
            <a:r>
              <a:rPr lang="en-US" sz="2000" dirty="0" smtClean="0"/>
              <a:t>years old</a:t>
            </a:r>
            <a:r>
              <a:rPr lang="en-US" sz="2000" dirty="0"/>
              <a:t>, 60 </a:t>
            </a:r>
            <a:r>
              <a:rPr lang="en-US" sz="2000" dirty="0" smtClean="0"/>
              <a:t> were 6 </a:t>
            </a:r>
            <a:r>
              <a:rPr lang="en-US" sz="2000" dirty="0"/>
              <a:t>- 10 years old, and 10 </a:t>
            </a:r>
            <a:r>
              <a:rPr lang="en-US" sz="2000" dirty="0" smtClean="0"/>
              <a:t>were 11 </a:t>
            </a:r>
            <a:r>
              <a:rPr lang="en-US" sz="2000" dirty="0"/>
              <a:t>- 14 years </a:t>
            </a:r>
            <a:r>
              <a:rPr lang="en-US" sz="2000" dirty="0" smtClean="0"/>
              <a:t>old. </a:t>
            </a:r>
          </a:p>
          <a:p>
            <a:r>
              <a:rPr lang="en-US" sz="2000" dirty="0" smtClean="0"/>
              <a:t>The most common clinical </a:t>
            </a:r>
            <a:r>
              <a:rPr lang="en-US" sz="2000" dirty="0"/>
              <a:t>and laboratory findings </a:t>
            </a:r>
            <a:r>
              <a:rPr lang="en-US" sz="2000" dirty="0" smtClean="0"/>
              <a:t>according to </a:t>
            </a:r>
            <a:r>
              <a:rPr lang="en-US" sz="2000" dirty="0"/>
              <a:t>age groups have been given in Table </a:t>
            </a:r>
            <a:r>
              <a:rPr lang="en-US" sz="2000" dirty="0" smtClean="0"/>
              <a:t>1. There </a:t>
            </a:r>
            <a:r>
              <a:rPr lang="en-US" sz="2000" dirty="0"/>
              <a:t>was a significant difference in </a:t>
            </a:r>
            <a:r>
              <a:rPr lang="en-US" sz="2000" dirty="0" smtClean="0"/>
              <a:t>sex; mild/moderate </a:t>
            </a:r>
            <a:r>
              <a:rPr lang="en-US" sz="2000" dirty="0"/>
              <a:t>intoxication was more frequent in </a:t>
            </a:r>
            <a:r>
              <a:rPr lang="en-US" sz="2000" dirty="0" smtClean="0"/>
              <a:t>females and severe </a:t>
            </a:r>
            <a:r>
              <a:rPr lang="en-US" sz="2000" dirty="0"/>
              <a:t>intoxication in male. </a:t>
            </a:r>
            <a:r>
              <a:rPr lang="en-US" sz="2000" dirty="0" smtClean="0"/>
              <a:t>Hyperthermia</a:t>
            </a:r>
            <a:r>
              <a:rPr lang="en-US" sz="2000" dirty="0"/>
              <a:t>, </a:t>
            </a:r>
            <a:r>
              <a:rPr lang="en-US" sz="2000" dirty="0" smtClean="0"/>
              <a:t>tachypnea, tachycardia</a:t>
            </a:r>
            <a:r>
              <a:rPr lang="en-US" sz="2000" dirty="0"/>
              <a:t>, and convulsion were more common in the </a:t>
            </a:r>
            <a:r>
              <a:rPr lang="en-US" sz="2000" dirty="0" smtClean="0"/>
              <a:t>severe intoxication </a:t>
            </a:r>
            <a:r>
              <a:rPr lang="en-US" sz="2000" dirty="0"/>
              <a:t>group than in the mild/moderate </a:t>
            </a:r>
            <a:r>
              <a:rPr lang="en-US" sz="2000" dirty="0" smtClean="0"/>
              <a:t>group. However</a:t>
            </a:r>
            <a:r>
              <a:rPr lang="en-US" sz="2000" dirty="0"/>
              <a:t>, ataxic gait was more often in the </a:t>
            </a:r>
            <a:r>
              <a:rPr lang="en-US" sz="2000" dirty="0" smtClean="0"/>
              <a:t>mild/moderate group </a:t>
            </a:r>
            <a:r>
              <a:rPr lang="en-US" sz="2000" dirty="0"/>
              <a:t>(Table 2</a:t>
            </a:r>
            <a:r>
              <a:rPr lang="en-US" sz="2000" dirty="0" smtClean="0"/>
              <a:t>). </a:t>
            </a:r>
          </a:p>
          <a:p>
            <a:r>
              <a:rPr lang="en-US" sz="2000" dirty="0" smtClean="0"/>
              <a:t>Leukocytosis </a:t>
            </a:r>
            <a:r>
              <a:rPr lang="en-US" sz="2000" dirty="0"/>
              <a:t>in 60 patients, increased AST levels </a:t>
            </a:r>
            <a:r>
              <a:rPr lang="en-US" sz="2000" dirty="0" smtClean="0"/>
              <a:t>in 25 </a:t>
            </a:r>
            <a:r>
              <a:rPr lang="en-US" sz="2000" dirty="0"/>
              <a:t>patients, increased CRP levels in 22 patients, </a:t>
            </a:r>
            <a:r>
              <a:rPr lang="en-US" sz="2000" dirty="0" smtClean="0"/>
              <a:t>hyperglycemia in </a:t>
            </a:r>
            <a:r>
              <a:rPr lang="en-US" sz="2000" dirty="0"/>
              <a:t>21 patients, decreased mean platelet </a:t>
            </a:r>
            <a:r>
              <a:rPr lang="en-US" sz="2000" dirty="0" smtClean="0"/>
              <a:t>volume (MPV</a:t>
            </a:r>
            <a:r>
              <a:rPr lang="en-US" sz="2000" dirty="0"/>
              <a:t>) in 20 patients, hypercalcemia in 19 patients, </a:t>
            </a:r>
            <a:r>
              <a:rPr lang="en-US" sz="2000" dirty="0" smtClean="0"/>
              <a:t>and thrombocytosis </a:t>
            </a:r>
            <a:r>
              <a:rPr lang="en-US" sz="2000" dirty="0"/>
              <a:t>in 14 patients were seen in our study. </a:t>
            </a:r>
            <a:r>
              <a:rPr lang="en-US" sz="2000" dirty="0" smtClean="0"/>
              <a:t>The frequency </a:t>
            </a:r>
            <a:r>
              <a:rPr lang="en-US" sz="2000" dirty="0"/>
              <a:t>of hyperglycemia and thrombocytosis was </a:t>
            </a:r>
            <a:r>
              <a:rPr lang="en-US" sz="2000" dirty="0" smtClean="0"/>
              <a:t>significantly higher </a:t>
            </a:r>
            <a:r>
              <a:rPr lang="en-US" sz="2000" dirty="0"/>
              <a:t>in the severe intoxication group as </a:t>
            </a:r>
            <a:r>
              <a:rPr lang="en-US" sz="2000" dirty="0" smtClean="0"/>
              <a:t>compared to </a:t>
            </a:r>
            <a:r>
              <a:rPr lang="en-US" sz="2000" dirty="0"/>
              <a:t>the mild/moderate group (Table 3</a:t>
            </a:r>
            <a:r>
              <a:rPr lang="en-US" sz="2000" dirty="0" smtClean="0"/>
              <a:t>). None </a:t>
            </a:r>
            <a:r>
              <a:rPr lang="en-US" sz="2000" dirty="0"/>
              <a:t>of patients were needed for the treatment in </a:t>
            </a:r>
            <a:r>
              <a:rPr lang="en-US" sz="2000" dirty="0" smtClean="0"/>
              <a:t>tertiary intensive </a:t>
            </a:r>
            <a:r>
              <a:rPr lang="en-US" sz="2000" dirty="0"/>
              <a:t>care unit or died.</a:t>
            </a:r>
          </a:p>
        </p:txBody>
      </p:sp>
    </p:spTree>
    <p:extLst>
      <p:ext uri="{BB962C8B-B14F-4D97-AF65-F5344CB8AC3E}">
        <p14:creationId xmlns:p14="http://schemas.microsoft.com/office/powerpoint/2010/main" val="37537591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Results</a:t>
            </a:r>
            <a:endParaRPr lang="en-US" dirty="0"/>
          </a:p>
        </p:txBody>
      </p:sp>
      <p:pic>
        <p:nvPicPr>
          <p:cNvPr id="5" name="Content Placeholder 3" descr="Screen Clipping"/>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1690688"/>
            <a:ext cx="4020403" cy="4486275"/>
          </a:xfrm>
        </p:spPr>
      </p:pic>
      <p:pic>
        <p:nvPicPr>
          <p:cNvPr id="6" name="Content Placeholder 5" descr="Screen Clipping"/>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117910" y="1690689"/>
            <a:ext cx="6235890" cy="4486274"/>
          </a:xfrm>
        </p:spPr>
      </p:pic>
    </p:spTree>
    <p:extLst>
      <p:ext uri="{BB962C8B-B14F-4D97-AF65-F5344CB8AC3E}">
        <p14:creationId xmlns:p14="http://schemas.microsoft.com/office/powerpoint/2010/main" val="1145715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Results</a:t>
            </a:r>
            <a:endParaRPr lang="en-US" dirty="0"/>
          </a:p>
        </p:txBody>
      </p:sp>
      <p:pic>
        <p:nvPicPr>
          <p:cNvPr id="4" name="Content Placeholder 3"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8856260" cy="4723760"/>
          </a:xfrm>
        </p:spPr>
      </p:pic>
    </p:spTree>
    <p:extLst>
      <p:ext uri="{BB962C8B-B14F-4D97-AF65-F5344CB8AC3E}">
        <p14:creationId xmlns:p14="http://schemas.microsoft.com/office/powerpoint/2010/main" val="36177715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Discussion</a:t>
            </a:r>
            <a:endParaRPr lang="en-US" dirty="0"/>
          </a:p>
        </p:txBody>
      </p:sp>
      <p:sp>
        <p:nvSpPr>
          <p:cNvPr id="3" name="Content Placeholder 2"/>
          <p:cNvSpPr>
            <a:spLocks noGrp="1"/>
          </p:cNvSpPr>
          <p:nvPr>
            <p:ph idx="1"/>
          </p:nvPr>
        </p:nvSpPr>
        <p:spPr/>
        <p:txBody>
          <a:bodyPr>
            <a:normAutofit fontScale="92500"/>
          </a:bodyPr>
          <a:lstStyle/>
          <a:p>
            <a:r>
              <a:rPr lang="en-US" sz="2000" dirty="0"/>
              <a:t>According to our study, </a:t>
            </a:r>
            <a:r>
              <a:rPr lang="en-US" sz="2000" dirty="0" err="1"/>
              <a:t>atropa</a:t>
            </a:r>
            <a:r>
              <a:rPr lang="en-US" sz="2000" dirty="0"/>
              <a:t> belladonna </a:t>
            </a:r>
            <a:r>
              <a:rPr lang="en-US" sz="2000" dirty="0" smtClean="0"/>
              <a:t>intoxication was </a:t>
            </a:r>
            <a:r>
              <a:rPr lang="en-US" sz="2000" dirty="0"/>
              <a:t>more common among boys than girls and also </a:t>
            </a:r>
            <a:r>
              <a:rPr lang="en-US" sz="2000" dirty="0" smtClean="0"/>
              <a:t>more severe</a:t>
            </a:r>
            <a:r>
              <a:rPr lang="en-US" sz="2000" dirty="0"/>
              <a:t>; the cause of which may be that the boys often </a:t>
            </a:r>
            <a:r>
              <a:rPr lang="en-US" sz="2000" dirty="0" smtClean="0"/>
              <a:t>play around </a:t>
            </a:r>
            <a:r>
              <a:rPr lang="en-US" sz="2000" dirty="0"/>
              <a:t>rural areas of villages. </a:t>
            </a:r>
            <a:endParaRPr lang="en-US" sz="2000" dirty="0" smtClean="0"/>
          </a:p>
          <a:p>
            <a:r>
              <a:rPr lang="en-US" sz="2000" dirty="0" smtClean="0"/>
              <a:t>We </a:t>
            </a:r>
            <a:r>
              <a:rPr lang="en-US" sz="2000" dirty="0"/>
              <a:t>found that children, </a:t>
            </a:r>
            <a:r>
              <a:rPr lang="en-US" sz="2000" dirty="0" smtClean="0"/>
              <a:t>especially aged </a:t>
            </a:r>
            <a:r>
              <a:rPr lang="en-US" sz="2000" dirty="0"/>
              <a:t>2 - 5 years, were at risk of </a:t>
            </a:r>
            <a:r>
              <a:rPr lang="en-US" sz="2000" dirty="0" err="1"/>
              <a:t>atropa</a:t>
            </a:r>
            <a:r>
              <a:rPr lang="en-US" sz="2000" dirty="0"/>
              <a:t> </a:t>
            </a:r>
            <a:r>
              <a:rPr lang="en-US" sz="2000" dirty="0" smtClean="0"/>
              <a:t>belladonna intoxication</a:t>
            </a:r>
            <a:r>
              <a:rPr lang="en-US" sz="2000" dirty="0"/>
              <a:t>, which may be attributed to that children </a:t>
            </a:r>
            <a:r>
              <a:rPr lang="en-US" sz="2000" dirty="0" smtClean="0"/>
              <a:t>in this </a:t>
            </a:r>
            <a:r>
              <a:rPr lang="en-US" sz="2000" dirty="0"/>
              <a:t>age group are more curiosity to know the </a:t>
            </a:r>
            <a:r>
              <a:rPr lang="en-US" sz="2000" dirty="0" smtClean="0"/>
              <a:t>environment. </a:t>
            </a:r>
          </a:p>
          <a:p>
            <a:r>
              <a:rPr lang="en-US" sz="2000" dirty="0" smtClean="0"/>
              <a:t>In </a:t>
            </a:r>
            <a:r>
              <a:rPr lang="en-US" sz="2000" dirty="0"/>
              <a:t>our study, the most common clinical findings </a:t>
            </a:r>
            <a:r>
              <a:rPr lang="en-US" sz="2000" dirty="0" smtClean="0"/>
              <a:t>included mydriasis </a:t>
            </a:r>
            <a:r>
              <a:rPr lang="en-US" sz="2000" dirty="0"/>
              <a:t>(97.1%), flushing (95.9%), </a:t>
            </a:r>
            <a:r>
              <a:rPr lang="en-US" sz="2000" dirty="0" smtClean="0"/>
              <a:t>meaningless speech </a:t>
            </a:r>
            <a:r>
              <a:rPr lang="en-US" sz="2000" dirty="0"/>
              <a:t>(95.4%), agitation (90.8%), aggression (85.1%), </a:t>
            </a:r>
            <a:r>
              <a:rPr lang="en-US" sz="2000" dirty="0" smtClean="0"/>
              <a:t>tachycardia (85.1</a:t>
            </a:r>
            <a:r>
              <a:rPr lang="en-US" sz="2000" dirty="0"/>
              <a:t>%), and ataxic gait (75.9%), which is in </a:t>
            </a:r>
            <a:r>
              <a:rPr lang="en-US" sz="2000" dirty="0" smtClean="0"/>
              <a:t>agreement with </a:t>
            </a:r>
            <a:r>
              <a:rPr lang="en-US" sz="2000" dirty="0"/>
              <a:t>previous studies (3, 5). </a:t>
            </a:r>
            <a:endParaRPr lang="en-US" sz="2000" dirty="0" smtClean="0"/>
          </a:p>
          <a:p>
            <a:r>
              <a:rPr lang="en-US" sz="2000" dirty="0" smtClean="0"/>
              <a:t>Hyperthermia</a:t>
            </a:r>
            <a:r>
              <a:rPr lang="en-US" sz="2000" dirty="0"/>
              <a:t>, </a:t>
            </a:r>
            <a:r>
              <a:rPr lang="en-US" sz="2000" dirty="0" smtClean="0"/>
              <a:t>tachypnea, tachycardia</a:t>
            </a:r>
            <a:r>
              <a:rPr lang="en-US" sz="2000" dirty="0"/>
              <a:t>, and convulsion were seen more </a:t>
            </a:r>
            <a:r>
              <a:rPr lang="en-US" sz="2000" dirty="0" smtClean="0"/>
              <a:t>often in </a:t>
            </a:r>
            <a:r>
              <a:rPr lang="en-US" sz="2000" dirty="0"/>
              <a:t>the severe intoxication group, while ataxic gait in </a:t>
            </a:r>
            <a:r>
              <a:rPr lang="en-US" sz="2000" dirty="0" smtClean="0"/>
              <a:t>the mild/moderate </a:t>
            </a:r>
            <a:r>
              <a:rPr lang="en-US" sz="2000" dirty="0"/>
              <a:t>group. </a:t>
            </a:r>
            <a:r>
              <a:rPr lang="en-US" sz="2000" dirty="0" err="1"/>
              <a:t>Atropa</a:t>
            </a:r>
            <a:r>
              <a:rPr lang="en-US" sz="2000" dirty="0"/>
              <a:t> belladonna - induced </a:t>
            </a:r>
            <a:r>
              <a:rPr lang="en-US" sz="2000" dirty="0" smtClean="0"/>
              <a:t>hyperthermia may </a:t>
            </a:r>
            <a:r>
              <a:rPr lang="en-US" sz="2000" dirty="0" err="1" smtClean="0"/>
              <a:t>bedue</a:t>
            </a:r>
            <a:r>
              <a:rPr lang="en-US" sz="2000" dirty="0" smtClean="0"/>
              <a:t> to both </a:t>
            </a:r>
            <a:r>
              <a:rPr lang="en-US" sz="2000" dirty="0"/>
              <a:t>inhibition of sweat gland </a:t>
            </a:r>
            <a:r>
              <a:rPr lang="en-US" sz="2000" dirty="0" smtClean="0"/>
              <a:t>activity and </a:t>
            </a:r>
            <a:r>
              <a:rPr lang="en-US" sz="2000" dirty="0"/>
              <a:t>stimulation of temperature </a:t>
            </a:r>
            <a:r>
              <a:rPr lang="en-US" sz="2000" dirty="0" err="1"/>
              <a:t>centre</a:t>
            </a:r>
            <a:r>
              <a:rPr lang="en-US" sz="2000" dirty="0"/>
              <a:t> in the </a:t>
            </a:r>
            <a:r>
              <a:rPr lang="en-US" sz="2000" dirty="0" smtClean="0"/>
              <a:t>hypothalamus. Children </a:t>
            </a:r>
            <a:r>
              <a:rPr lang="en-US" sz="2000" dirty="0"/>
              <a:t>are especially susceptible to </a:t>
            </a:r>
            <a:r>
              <a:rPr lang="en-US" sz="2000" dirty="0" smtClean="0"/>
              <a:t>atropine fever</a:t>
            </a:r>
            <a:r>
              <a:rPr lang="en-US" sz="2000" dirty="0"/>
              <a:t>, which may be seen even at </a:t>
            </a:r>
            <a:r>
              <a:rPr lang="en-US" sz="2000" dirty="0" err="1"/>
              <a:t>subtherapeutic</a:t>
            </a:r>
            <a:r>
              <a:rPr lang="en-US" sz="2000" dirty="0"/>
              <a:t> doses </a:t>
            </a:r>
            <a:r>
              <a:rPr lang="en-US" sz="2000" dirty="0" smtClean="0"/>
              <a:t>in children.</a:t>
            </a:r>
            <a:endParaRPr lang="en-US" sz="2000" dirty="0"/>
          </a:p>
        </p:txBody>
      </p:sp>
    </p:spTree>
    <p:extLst>
      <p:ext uri="{BB962C8B-B14F-4D97-AF65-F5344CB8AC3E}">
        <p14:creationId xmlns:p14="http://schemas.microsoft.com/office/powerpoint/2010/main" val="40271215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Discussion</a:t>
            </a:r>
            <a:endParaRPr lang="en-US" dirty="0"/>
          </a:p>
        </p:txBody>
      </p:sp>
      <p:sp>
        <p:nvSpPr>
          <p:cNvPr id="3" name="Content Placeholder 2"/>
          <p:cNvSpPr>
            <a:spLocks noGrp="1"/>
          </p:cNvSpPr>
          <p:nvPr>
            <p:ph idx="1"/>
          </p:nvPr>
        </p:nvSpPr>
        <p:spPr/>
        <p:txBody>
          <a:bodyPr>
            <a:noAutofit/>
          </a:bodyPr>
          <a:lstStyle/>
          <a:p>
            <a:r>
              <a:rPr lang="en-US" sz="2000" dirty="0"/>
              <a:t>Significant laboratory findings were as </a:t>
            </a:r>
            <a:r>
              <a:rPr lang="en-US" sz="2000" dirty="0" smtClean="0"/>
              <a:t>following: leukocytosis </a:t>
            </a:r>
            <a:r>
              <a:rPr lang="en-US" sz="2000" dirty="0"/>
              <a:t>(34.5%), increased AST (14.4%), increased </a:t>
            </a:r>
            <a:r>
              <a:rPr lang="en-US" sz="2000" dirty="0" smtClean="0"/>
              <a:t>CRP (12.6</a:t>
            </a:r>
            <a:r>
              <a:rPr lang="en-US" sz="2000" dirty="0"/>
              <a:t>%), hyperglycemia (12.1%), decreased MPV (11.5%), </a:t>
            </a:r>
            <a:r>
              <a:rPr lang="en-US" sz="2000" dirty="0" smtClean="0"/>
              <a:t>hypercalcemia (10.9</a:t>
            </a:r>
            <a:r>
              <a:rPr lang="en-US" sz="2000" dirty="0"/>
              <a:t>%), and thrombocytosis (8.1%). </a:t>
            </a:r>
            <a:endParaRPr lang="en-US" sz="2000" dirty="0" smtClean="0"/>
          </a:p>
          <a:p>
            <a:r>
              <a:rPr lang="en-US" sz="2000" dirty="0" smtClean="0"/>
              <a:t>Laboratory findings </a:t>
            </a:r>
            <a:r>
              <a:rPr lang="en-US" sz="2000" dirty="0"/>
              <a:t>in poisoning with </a:t>
            </a:r>
            <a:r>
              <a:rPr lang="en-US" sz="2000" dirty="0" err="1"/>
              <a:t>Atropa</a:t>
            </a:r>
            <a:r>
              <a:rPr lang="en-US" sz="2000" dirty="0"/>
              <a:t> belladonna are </a:t>
            </a:r>
            <a:r>
              <a:rPr lang="en-US" sz="2000" dirty="0" smtClean="0"/>
              <a:t>contradictory in </a:t>
            </a:r>
            <a:r>
              <a:rPr lang="en-US" sz="2000" dirty="0"/>
              <a:t>existing literature. </a:t>
            </a:r>
            <a:r>
              <a:rPr lang="en-US" sz="2000" dirty="0" err="1"/>
              <a:t>Trabattoni</a:t>
            </a:r>
            <a:r>
              <a:rPr lang="en-US" sz="2000" dirty="0"/>
              <a:t> et al</a:t>
            </a:r>
            <a:r>
              <a:rPr lang="en-US" sz="2000" dirty="0" smtClean="0"/>
              <a:t>., reported a </a:t>
            </a:r>
            <a:r>
              <a:rPr lang="en-US" sz="2000" dirty="0"/>
              <a:t>case (68 - year - old man) with </a:t>
            </a:r>
            <a:r>
              <a:rPr lang="en-US" sz="2000" dirty="0" err="1"/>
              <a:t>Atropa</a:t>
            </a:r>
            <a:r>
              <a:rPr lang="en-US" sz="2000" dirty="0"/>
              <a:t> belladonna </a:t>
            </a:r>
            <a:r>
              <a:rPr lang="en-US" sz="2000" dirty="0" smtClean="0"/>
              <a:t>poisoning, who </a:t>
            </a:r>
            <a:r>
              <a:rPr lang="en-US" sz="2000" dirty="0"/>
              <a:t>had a blood glucose level of 130 mg/</a:t>
            </a:r>
            <a:r>
              <a:rPr lang="en-US" sz="2000" dirty="0" err="1"/>
              <a:t>dL</a:t>
            </a:r>
            <a:r>
              <a:rPr lang="en-US" sz="2000" dirty="0"/>
              <a:t>; </a:t>
            </a:r>
            <a:r>
              <a:rPr lang="en-US" sz="2000" dirty="0" smtClean="0"/>
              <a:t>however, his </a:t>
            </a:r>
            <a:r>
              <a:rPr lang="en-US" sz="2000" dirty="0"/>
              <a:t>leukocyte count was normal. </a:t>
            </a:r>
            <a:endParaRPr lang="en-US" sz="2000" dirty="0" smtClean="0"/>
          </a:p>
          <a:p>
            <a:r>
              <a:rPr lang="en-US" sz="2000" dirty="0" smtClean="0"/>
              <a:t>Whereas</a:t>
            </a:r>
            <a:r>
              <a:rPr lang="en-US" sz="2000" dirty="0"/>
              <a:t>, some case </a:t>
            </a:r>
            <a:r>
              <a:rPr lang="en-US" sz="2000" dirty="0" smtClean="0"/>
              <a:t>reports showed </a:t>
            </a:r>
            <a:r>
              <a:rPr lang="en-US" sz="2000" dirty="0"/>
              <a:t>that laboratory workup was </a:t>
            </a:r>
            <a:r>
              <a:rPr lang="en-US" sz="2000" dirty="0" smtClean="0"/>
              <a:t>unremarkable except </a:t>
            </a:r>
            <a:r>
              <a:rPr lang="en-US" sz="2000" dirty="0"/>
              <a:t>for leukocytosis in such </a:t>
            </a:r>
            <a:r>
              <a:rPr lang="en-US" sz="2000" dirty="0" smtClean="0"/>
              <a:t>intoxications. </a:t>
            </a:r>
          </a:p>
          <a:p>
            <a:r>
              <a:rPr lang="en-US" sz="2000" dirty="0" smtClean="0"/>
              <a:t>In another </a:t>
            </a:r>
            <a:r>
              <a:rPr lang="en-US" sz="2000" dirty="0"/>
              <a:t>case, all the laboratory results were </a:t>
            </a:r>
            <a:r>
              <a:rPr lang="en-US" sz="2000" dirty="0" smtClean="0"/>
              <a:t>normal. Nonetheless</a:t>
            </a:r>
            <a:r>
              <a:rPr lang="en-US" sz="2000" dirty="0"/>
              <a:t>, the studies generally propose that it may </a:t>
            </a:r>
            <a:r>
              <a:rPr lang="en-US" sz="2000" dirty="0" smtClean="0"/>
              <a:t>be an </a:t>
            </a:r>
            <a:r>
              <a:rPr lang="en-US" sz="2000" dirty="0"/>
              <a:t>increase in glucose </a:t>
            </a:r>
            <a:r>
              <a:rPr lang="en-US" sz="2000" dirty="0" smtClean="0"/>
              <a:t>,AST </a:t>
            </a:r>
            <a:r>
              <a:rPr lang="en-US" sz="2000" dirty="0"/>
              <a:t>(5), ALT (7), and </a:t>
            </a:r>
            <a:r>
              <a:rPr lang="en-US" sz="2000" dirty="0" smtClean="0"/>
              <a:t>CRP (15</a:t>
            </a:r>
            <a:r>
              <a:rPr lang="en-US" sz="2000" dirty="0"/>
              <a:t>) levels and white blood cell (WBC) count (5, 7, 10, 11, </a:t>
            </a:r>
            <a:r>
              <a:rPr lang="en-US" sz="2000" dirty="0" smtClean="0"/>
              <a:t>13, 14</a:t>
            </a:r>
            <a:r>
              <a:rPr lang="en-US" sz="2000" dirty="0"/>
              <a:t>). </a:t>
            </a:r>
            <a:endParaRPr lang="en-US" sz="2000" dirty="0" smtClean="0"/>
          </a:p>
          <a:p>
            <a:r>
              <a:rPr lang="en-US" sz="2000" dirty="0" smtClean="0"/>
              <a:t>In </a:t>
            </a:r>
            <a:r>
              <a:rPr lang="en-US" sz="2000" dirty="0"/>
              <a:t>a comprehensive study, </a:t>
            </a:r>
            <a:r>
              <a:rPr lang="en-US" sz="2000" dirty="0" err="1"/>
              <a:t>Caksen</a:t>
            </a:r>
            <a:r>
              <a:rPr lang="en-US" sz="2000" dirty="0"/>
              <a:t> et al</a:t>
            </a:r>
            <a:r>
              <a:rPr lang="en-US" sz="2000" dirty="0" smtClean="0"/>
              <a:t>., </a:t>
            </a:r>
            <a:r>
              <a:rPr lang="en-US" sz="2000" dirty="0"/>
              <a:t>reported </a:t>
            </a:r>
            <a:r>
              <a:rPr lang="en-US" sz="2000" dirty="0" smtClean="0"/>
              <a:t>an analysis </a:t>
            </a:r>
            <a:r>
              <a:rPr lang="en-US" sz="2000" dirty="0"/>
              <a:t>of 49 children. In this study, laboratory </a:t>
            </a:r>
            <a:r>
              <a:rPr lang="en-US" sz="2000" dirty="0" smtClean="0"/>
              <a:t>examination revealed </a:t>
            </a:r>
            <a:r>
              <a:rPr lang="en-US" sz="2000" dirty="0"/>
              <a:t>leukocytosis in 3 children, hyperglycemia </a:t>
            </a:r>
            <a:r>
              <a:rPr lang="en-US" sz="2000" dirty="0" smtClean="0"/>
              <a:t>in 17 </a:t>
            </a:r>
            <a:r>
              <a:rPr lang="en-US" sz="2000" dirty="0"/>
              <a:t>children, and elevated AST level in 4 children. </a:t>
            </a:r>
            <a:endParaRPr lang="en-US" sz="2000" dirty="0" smtClean="0"/>
          </a:p>
        </p:txBody>
      </p:sp>
    </p:spTree>
    <p:extLst>
      <p:ext uri="{BB962C8B-B14F-4D97-AF65-F5344CB8AC3E}">
        <p14:creationId xmlns:p14="http://schemas.microsoft.com/office/powerpoint/2010/main" val="852328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Atropa</a:t>
            </a:r>
            <a:r>
              <a:rPr lang="en-US" dirty="0"/>
              <a:t> belladonna</a:t>
            </a:r>
          </a:p>
        </p:txBody>
      </p:sp>
      <p:sp>
        <p:nvSpPr>
          <p:cNvPr id="3" name="Subtitle 2"/>
          <p:cNvSpPr>
            <a:spLocks noGrp="1"/>
          </p:cNvSpPr>
          <p:nvPr>
            <p:ph type="subTitle" idx="1"/>
          </p:nvPr>
        </p:nvSpPr>
        <p:spPr/>
        <p:txBody>
          <a:bodyPr/>
          <a:lstStyle/>
          <a:p>
            <a:r>
              <a:rPr lang="en-US" dirty="0" smtClean="0"/>
              <a:t>Dr Mahdi </a:t>
            </a:r>
            <a:r>
              <a:rPr lang="en-US" dirty="0" err="1" smtClean="0"/>
              <a:t>Alibeigi</a:t>
            </a:r>
            <a:endParaRPr lang="en-US" dirty="0" smtClean="0"/>
          </a:p>
          <a:p>
            <a:endParaRPr lang="en-US" dirty="0"/>
          </a:p>
        </p:txBody>
      </p:sp>
    </p:spTree>
    <p:extLst>
      <p:ext uri="{BB962C8B-B14F-4D97-AF65-F5344CB8AC3E}">
        <p14:creationId xmlns:p14="http://schemas.microsoft.com/office/powerpoint/2010/main" val="39734132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Discussion</a:t>
            </a:r>
            <a:endParaRPr lang="en-US" dirty="0"/>
          </a:p>
        </p:txBody>
      </p:sp>
      <p:sp>
        <p:nvSpPr>
          <p:cNvPr id="3" name="Content Placeholder 2"/>
          <p:cNvSpPr>
            <a:spLocks noGrp="1"/>
          </p:cNvSpPr>
          <p:nvPr>
            <p:ph idx="1"/>
          </p:nvPr>
        </p:nvSpPr>
        <p:spPr/>
        <p:txBody>
          <a:bodyPr>
            <a:noAutofit/>
          </a:bodyPr>
          <a:lstStyle/>
          <a:p>
            <a:r>
              <a:rPr lang="en-US" sz="2000" dirty="0"/>
              <a:t>The results of our study generally agree with the literature. Agarwal et al., suggested that </a:t>
            </a:r>
            <a:r>
              <a:rPr lang="en-US" sz="2000" dirty="0" err="1"/>
              <a:t>Atropa</a:t>
            </a:r>
            <a:r>
              <a:rPr lang="en-US" sz="2000" dirty="0"/>
              <a:t> belladonna poisoning can mimic septicemia because of high WBC count and some other clinical signs. There was an important increase in CRP and WBC in our research. Therefore, we recommend that </a:t>
            </a:r>
            <a:r>
              <a:rPr lang="en-US" sz="2000" dirty="0" err="1"/>
              <a:t>Atropa</a:t>
            </a:r>
            <a:r>
              <a:rPr lang="en-US" sz="2000" dirty="0"/>
              <a:t> belladonna poisoning must be taken into account in differential diagnosis of children with leukocytosis.</a:t>
            </a:r>
          </a:p>
          <a:p>
            <a:r>
              <a:rPr lang="en-US" sz="2000" dirty="0" err="1" smtClean="0"/>
              <a:t>Berdai</a:t>
            </a:r>
            <a:r>
              <a:rPr lang="en-US" sz="2000" dirty="0" smtClean="0"/>
              <a:t> </a:t>
            </a:r>
            <a:r>
              <a:rPr lang="en-US" sz="2000" dirty="0"/>
              <a:t>et al., </a:t>
            </a:r>
            <a:r>
              <a:rPr lang="en-US" sz="2000" dirty="0" smtClean="0"/>
              <a:t>reported </a:t>
            </a:r>
            <a:r>
              <a:rPr lang="en-US" sz="2000" dirty="0"/>
              <a:t>a case of intoxication </a:t>
            </a:r>
            <a:r>
              <a:rPr lang="en-US" sz="2000" dirty="0" smtClean="0"/>
              <a:t>with </a:t>
            </a:r>
            <a:r>
              <a:rPr lang="en-US" sz="2000" dirty="0" err="1" smtClean="0"/>
              <a:t>Atropa</a:t>
            </a:r>
            <a:r>
              <a:rPr lang="en-US" sz="2000" dirty="0" smtClean="0"/>
              <a:t> </a:t>
            </a:r>
            <a:r>
              <a:rPr lang="en-US" sz="2000" dirty="0"/>
              <a:t>belladonna in a child and declared that routine </a:t>
            </a:r>
            <a:r>
              <a:rPr lang="en-US" sz="2000" dirty="0" smtClean="0"/>
              <a:t>full blood </a:t>
            </a:r>
            <a:r>
              <a:rPr lang="en-US" sz="2000" dirty="0"/>
              <a:t>count as well as renal and liver function tests </a:t>
            </a:r>
            <a:r>
              <a:rPr lang="en-US" sz="2000" dirty="0" smtClean="0"/>
              <a:t>revealed hepatic </a:t>
            </a:r>
            <a:r>
              <a:rPr lang="en-US" sz="2000" dirty="0"/>
              <a:t>cytolysis; however, the finding may be </a:t>
            </a:r>
            <a:r>
              <a:rPr lang="en-US" sz="2000" dirty="0" smtClean="0"/>
              <a:t>due to </a:t>
            </a:r>
            <a:r>
              <a:rPr lang="en-US" sz="2000" dirty="0"/>
              <a:t>hepatic side effect of </a:t>
            </a:r>
            <a:r>
              <a:rPr lang="en-US" sz="2000" dirty="0" err="1"/>
              <a:t>antituberculosis</a:t>
            </a:r>
            <a:r>
              <a:rPr lang="en-US" sz="2000" dirty="0"/>
              <a:t> treatment in </a:t>
            </a:r>
            <a:r>
              <a:rPr lang="en-US" sz="2000" dirty="0" smtClean="0"/>
              <a:t>this case</a:t>
            </a:r>
            <a:r>
              <a:rPr lang="en-US" sz="2000" dirty="0"/>
              <a:t>. </a:t>
            </a:r>
            <a:endParaRPr lang="en-US" sz="2000" dirty="0" smtClean="0"/>
          </a:p>
          <a:p>
            <a:r>
              <a:rPr lang="en-US" sz="2000" dirty="0" smtClean="0"/>
              <a:t>In </a:t>
            </a:r>
            <a:r>
              <a:rPr lang="en-US" sz="2000" dirty="0"/>
              <a:t>our study, there was significant rise in only </a:t>
            </a:r>
            <a:r>
              <a:rPr lang="en-US" sz="2000" dirty="0" smtClean="0"/>
              <a:t>AST levels</a:t>
            </a:r>
            <a:r>
              <a:rPr lang="en-US" sz="2000" dirty="0"/>
              <a:t>. Due to the fact that liver function tests (ALT, </a:t>
            </a:r>
            <a:r>
              <a:rPr lang="en-US" sz="2000" dirty="0" smtClean="0"/>
              <a:t>TBIL, DBIL</a:t>
            </a:r>
            <a:r>
              <a:rPr lang="en-US" sz="2000" dirty="0"/>
              <a:t>), other than AST, were normal, this rise in AST </a:t>
            </a:r>
            <a:r>
              <a:rPr lang="en-US" sz="2000" dirty="0" smtClean="0"/>
              <a:t>levels cannot </a:t>
            </a:r>
            <a:r>
              <a:rPr lang="en-US" sz="2000" dirty="0"/>
              <a:t>be attributed to liver dysfunction, in our </a:t>
            </a:r>
            <a:r>
              <a:rPr lang="en-US" sz="2000" dirty="0" smtClean="0"/>
              <a:t>opinion. Renal </a:t>
            </a:r>
            <a:r>
              <a:rPr lang="en-US" sz="2000" dirty="0"/>
              <a:t>function tests (urea, creatinine) were also found </a:t>
            </a:r>
            <a:r>
              <a:rPr lang="en-US" sz="2000" dirty="0" smtClean="0"/>
              <a:t>normal. Based </a:t>
            </a:r>
            <a:r>
              <a:rPr lang="en-US" sz="2000" dirty="0"/>
              <a:t>on these results, we can say that active </a:t>
            </a:r>
            <a:r>
              <a:rPr lang="en-US" sz="2000" dirty="0" smtClean="0"/>
              <a:t>substances in </a:t>
            </a:r>
            <a:r>
              <a:rPr lang="en-US" sz="2000" dirty="0" err="1"/>
              <a:t>Atropa</a:t>
            </a:r>
            <a:r>
              <a:rPr lang="en-US" sz="2000" dirty="0"/>
              <a:t> belladonna do not effect liver and </a:t>
            </a:r>
            <a:r>
              <a:rPr lang="en-US" sz="2000" dirty="0" smtClean="0"/>
              <a:t>kidney functions</a:t>
            </a:r>
            <a:r>
              <a:rPr lang="en-US" sz="2000" dirty="0"/>
              <a:t>. </a:t>
            </a:r>
            <a:endParaRPr lang="en-US" sz="2000" dirty="0" smtClean="0"/>
          </a:p>
        </p:txBody>
      </p:sp>
    </p:spTree>
    <p:extLst>
      <p:ext uri="{BB962C8B-B14F-4D97-AF65-F5344CB8AC3E}">
        <p14:creationId xmlns:p14="http://schemas.microsoft.com/office/powerpoint/2010/main" val="32117313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Discussion</a:t>
            </a:r>
            <a:endParaRPr lang="en-US" dirty="0"/>
          </a:p>
        </p:txBody>
      </p:sp>
      <p:sp>
        <p:nvSpPr>
          <p:cNvPr id="3" name="Content Placeholder 2"/>
          <p:cNvSpPr>
            <a:spLocks noGrp="1"/>
          </p:cNvSpPr>
          <p:nvPr>
            <p:ph idx="1"/>
          </p:nvPr>
        </p:nvSpPr>
        <p:spPr/>
        <p:txBody>
          <a:bodyPr>
            <a:noAutofit/>
          </a:bodyPr>
          <a:lstStyle/>
          <a:p>
            <a:r>
              <a:rPr lang="en-US" sz="2000" dirty="0"/>
              <a:t>We found that hyperglycemia and thrombocytosis were more common in the severe intoxication group than the mild/moderate intoxication group, which strongly suggests that there may be a causal relationship between </a:t>
            </a:r>
            <a:r>
              <a:rPr lang="en-US" sz="2000" dirty="0" err="1"/>
              <a:t>atropa</a:t>
            </a:r>
            <a:r>
              <a:rPr lang="en-US" sz="2000" dirty="0"/>
              <a:t> belladonna poisoning and these laboratory findings. </a:t>
            </a:r>
            <a:endParaRPr lang="en-US" sz="2000" dirty="0" smtClean="0"/>
          </a:p>
          <a:p>
            <a:r>
              <a:rPr lang="en-US" sz="2000" dirty="0" smtClean="0"/>
              <a:t>Hypercalcemia </a:t>
            </a:r>
            <a:r>
              <a:rPr lang="en-US" sz="2000" dirty="0"/>
              <a:t>was present in 10.9% of the cases in our study. Three organs participate in calcium homeostasis: (a) the small intestine, where dietary calcium is absorbed, (b) the skeleton as a calcium reservoir, and (c) the kidney, where calcium is </a:t>
            </a:r>
            <a:r>
              <a:rPr lang="en-US" sz="2000" dirty="0" err="1" smtClean="0"/>
              <a:t>reab</a:t>
            </a:r>
            <a:r>
              <a:rPr lang="en-US" sz="2000" dirty="0" smtClean="0"/>
              <a:t>- </a:t>
            </a:r>
            <a:r>
              <a:rPr lang="en-US" sz="2000" dirty="0" err="1" smtClean="0"/>
              <a:t>sorbed</a:t>
            </a:r>
            <a:r>
              <a:rPr lang="en-US" sz="2000" dirty="0" smtClean="0"/>
              <a:t> </a:t>
            </a:r>
            <a:r>
              <a:rPr lang="en-US" sz="2000" dirty="0"/>
              <a:t>from the tubular system into blood. </a:t>
            </a:r>
            <a:r>
              <a:rPr lang="en-US" sz="2000" dirty="0" smtClean="0"/>
              <a:t>Intoxication - induced </a:t>
            </a:r>
            <a:r>
              <a:rPr lang="en-US" sz="2000" dirty="0"/>
              <a:t>hypercalcemia may be due to calcium efflux </a:t>
            </a:r>
            <a:r>
              <a:rPr lang="en-US" sz="2000" dirty="0" smtClean="0"/>
              <a:t>from the </a:t>
            </a:r>
            <a:r>
              <a:rPr lang="en-US" sz="2000" dirty="0"/>
              <a:t>skeleton due to the fact that it can rapidly change </a:t>
            </a:r>
            <a:r>
              <a:rPr lang="en-US" sz="2000" dirty="0" smtClean="0"/>
              <a:t>the serum </a:t>
            </a:r>
            <a:r>
              <a:rPr lang="en-US" sz="2000" dirty="0"/>
              <a:t>calcium </a:t>
            </a:r>
            <a:r>
              <a:rPr lang="en-US" sz="2000" dirty="0" smtClean="0"/>
              <a:t>levels. </a:t>
            </a:r>
          </a:p>
          <a:p>
            <a:r>
              <a:rPr lang="en-US" sz="2000" dirty="0" smtClean="0"/>
              <a:t>In </a:t>
            </a:r>
            <a:r>
              <a:rPr lang="en-US" sz="2000" dirty="0"/>
              <a:t>this study, 8.6% of the </a:t>
            </a:r>
            <a:r>
              <a:rPr lang="en-US" sz="2000" dirty="0" smtClean="0"/>
              <a:t>patients were </a:t>
            </a:r>
            <a:r>
              <a:rPr lang="en-US" sz="2000" dirty="0"/>
              <a:t>anemic, however, this situation cannot be </a:t>
            </a:r>
            <a:r>
              <a:rPr lang="en-US" sz="2000" dirty="0" smtClean="0"/>
              <a:t>attributed to </a:t>
            </a:r>
            <a:r>
              <a:rPr lang="en-US" sz="2000" dirty="0"/>
              <a:t>the intoxication because of absence of bleeding or </a:t>
            </a:r>
            <a:r>
              <a:rPr lang="en-US" sz="2000" dirty="0" smtClean="0"/>
              <a:t>hyperbilirubinemia.</a:t>
            </a:r>
          </a:p>
          <a:p>
            <a:r>
              <a:rPr lang="en-US" sz="2000" dirty="0" smtClean="0"/>
              <a:t> There </a:t>
            </a:r>
            <a:r>
              <a:rPr lang="en-US" sz="2000" dirty="0"/>
              <a:t>is no article in the literature that presents </a:t>
            </a:r>
            <a:r>
              <a:rPr lang="en-US" sz="2000" dirty="0" smtClean="0"/>
              <a:t>clinical and </a:t>
            </a:r>
            <a:r>
              <a:rPr lang="en-US" sz="2000" dirty="0"/>
              <a:t>laboratory findings on this topic with this </a:t>
            </a:r>
            <a:r>
              <a:rPr lang="en-US" sz="2000" dirty="0" smtClean="0"/>
              <a:t>sample size</a:t>
            </a:r>
            <a:r>
              <a:rPr lang="en-US" sz="2000" dirty="0"/>
              <a:t>. Our study demonstrates the most common </a:t>
            </a:r>
            <a:r>
              <a:rPr lang="en-US" sz="2000" dirty="0" smtClean="0"/>
              <a:t>clinical findings </a:t>
            </a:r>
            <a:r>
              <a:rPr lang="en-US" sz="2000" dirty="0"/>
              <a:t>and probable laboratory deteriorations in </a:t>
            </a:r>
            <a:r>
              <a:rPr lang="en-US" sz="2000" dirty="0" smtClean="0"/>
              <a:t>these cases </a:t>
            </a:r>
            <a:r>
              <a:rPr lang="en-US" sz="2000" dirty="0"/>
              <a:t>with a large sample size. We believe that the data </a:t>
            </a:r>
            <a:r>
              <a:rPr lang="en-US" sz="2000" dirty="0" smtClean="0"/>
              <a:t>in this </a:t>
            </a:r>
            <a:r>
              <a:rPr lang="en-US" sz="2000" dirty="0"/>
              <a:t>paper can illuminate and inform the clinicians on </a:t>
            </a:r>
            <a:r>
              <a:rPr lang="en-US" sz="2000" dirty="0" smtClean="0"/>
              <a:t>poisoning with </a:t>
            </a:r>
            <a:r>
              <a:rPr lang="en-US" sz="2000" dirty="0" err="1"/>
              <a:t>Atropa</a:t>
            </a:r>
            <a:r>
              <a:rPr lang="en-US" sz="2000" dirty="0"/>
              <a:t> belladonna.</a:t>
            </a:r>
          </a:p>
        </p:txBody>
      </p:sp>
    </p:spTree>
    <p:extLst>
      <p:ext uri="{BB962C8B-B14F-4D97-AF65-F5344CB8AC3E}">
        <p14:creationId xmlns:p14="http://schemas.microsoft.com/office/powerpoint/2010/main" val="18320158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5143" y="222160"/>
            <a:ext cx="12192000" cy="6413679"/>
          </a:xfrm>
        </p:spPr>
      </p:pic>
      <p:sp>
        <p:nvSpPr>
          <p:cNvPr id="5" name="Rectangle 4"/>
          <p:cNvSpPr/>
          <p:nvPr/>
        </p:nvSpPr>
        <p:spPr>
          <a:xfrm>
            <a:off x="275772" y="2967335"/>
            <a:ext cx="5921828" cy="923330"/>
          </a:xfrm>
          <a:prstGeom prst="rect">
            <a:avLst/>
          </a:prstGeom>
          <a:noFill/>
        </p:spPr>
        <p:txBody>
          <a:bodyPr wrap="square" lIns="91440" tIns="45720" rIns="91440" bIns="45720">
            <a:spAutoFit/>
          </a:bodyPr>
          <a:lstStyle/>
          <a:p>
            <a:pPr algn="ctr"/>
            <a:r>
              <a:rPr lang="fa-IR" sz="5400" b="1" dirty="0" smtClean="0">
                <a:ln w="28575">
                  <a:solidFill>
                    <a:srgbClr val="FFC000"/>
                  </a:solidFill>
                  <a:prstDash val="solid"/>
                </a:ln>
                <a:solidFill>
                  <a:schemeClr val="tx1">
                    <a:lumMod val="95000"/>
                    <a:lumOff val="5000"/>
                  </a:schemeClr>
                </a:solidFill>
                <a:effectLst>
                  <a:outerShdw blurRad="60007" dist="310007" dir="7680000" sy="30000" kx="1300200" algn="ctr" rotWithShape="0">
                    <a:prstClr val="black">
                      <a:alpha val="32000"/>
                    </a:prstClr>
                  </a:outerShdw>
                </a:effectLst>
              </a:rPr>
              <a:t>از توجه شما سپاسگزارم</a:t>
            </a:r>
            <a:endParaRPr lang="en-US" sz="5400" b="1" dirty="0">
              <a:ln w="28575">
                <a:solidFill>
                  <a:srgbClr val="FFC000"/>
                </a:solidFill>
                <a:prstDash val="solid"/>
              </a:ln>
              <a:solidFill>
                <a:schemeClr val="tx1">
                  <a:lumMod val="95000"/>
                  <a:lumOff val="5000"/>
                </a:schemeClr>
              </a:solidFill>
              <a:effectLst>
                <a:outerShdw blurRad="60007" dist="310007" dir="7680000" sy="30000" kx="1300200" algn="ctr" rotWithShape="0">
                  <a:prstClr val="black">
                    <a:alpha val="32000"/>
                  </a:prstClr>
                </a:outerShdw>
              </a:effectLst>
            </a:endParaRPr>
          </a:p>
        </p:txBody>
      </p:sp>
    </p:spTree>
    <p:extLst>
      <p:ext uri="{BB962C8B-B14F-4D97-AF65-F5344CB8AC3E}">
        <p14:creationId xmlns:p14="http://schemas.microsoft.com/office/powerpoint/2010/main" val="3479101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a:t>
            </a:r>
            <a:r>
              <a:rPr lang="en-US" dirty="0" err="1"/>
              <a:t>Atropa</a:t>
            </a:r>
            <a:r>
              <a:rPr lang="en-US" dirty="0"/>
              <a:t> belladonna L. poisoning</a:t>
            </a:r>
            <a:br>
              <a:rPr lang="en-US" dirty="0"/>
            </a:br>
            <a:r>
              <a:rPr lang="en-US" dirty="0"/>
              <a:t>with acute subdural hematoma</a:t>
            </a:r>
          </a:p>
        </p:txBody>
      </p:sp>
      <p:sp>
        <p:nvSpPr>
          <p:cNvPr id="3" name="Content Placeholder 2"/>
          <p:cNvSpPr>
            <a:spLocks noGrp="1"/>
          </p:cNvSpPr>
          <p:nvPr>
            <p:ph idx="1"/>
          </p:nvPr>
        </p:nvSpPr>
        <p:spPr/>
        <p:txBody>
          <a:bodyPr>
            <a:normAutofit/>
          </a:bodyPr>
          <a:lstStyle/>
          <a:p>
            <a:r>
              <a:rPr lang="en-US" sz="2000" dirty="0"/>
              <a:t>Abstract</a:t>
            </a:r>
          </a:p>
          <a:p>
            <a:r>
              <a:rPr lang="en-US" sz="2000" dirty="0" err="1"/>
              <a:t>Atropa</a:t>
            </a:r>
            <a:r>
              <a:rPr lang="en-US" sz="2000" dirty="0"/>
              <a:t> belladonna L. is a plant long known to cause poisoning. But no cases of acute subdural </a:t>
            </a:r>
            <a:r>
              <a:rPr lang="en-US" sz="2000" dirty="0" smtClean="0"/>
              <a:t>hematoma resulting </a:t>
            </a:r>
            <a:r>
              <a:rPr lang="en-US" sz="2000" dirty="0"/>
              <a:t>from such poisoning have been reported so far. </a:t>
            </a:r>
            <a:endParaRPr lang="en-US" sz="2000" dirty="0" smtClean="0"/>
          </a:p>
          <a:p>
            <a:r>
              <a:rPr lang="en-US" sz="2000" dirty="0" smtClean="0"/>
              <a:t>Care </a:t>
            </a:r>
            <a:r>
              <a:rPr lang="en-US" sz="2000" dirty="0"/>
              <a:t>must also be taken in terms of acute </a:t>
            </a:r>
            <a:r>
              <a:rPr lang="en-US" sz="2000" dirty="0" smtClean="0"/>
              <a:t>pancreatitis and </a:t>
            </a:r>
            <a:r>
              <a:rPr lang="en-US" sz="2000" dirty="0" err="1"/>
              <a:t>rhabdomyolysis</a:t>
            </a:r>
            <a:r>
              <a:rPr lang="en-US" sz="2000" dirty="0"/>
              <a:t> in cases of such poisoning. </a:t>
            </a:r>
            <a:endParaRPr lang="en-US" sz="2000" dirty="0" smtClean="0"/>
          </a:p>
          <a:p>
            <a:r>
              <a:rPr lang="en-US" sz="2000" dirty="0" smtClean="0"/>
              <a:t>The </a:t>
            </a:r>
            <a:r>
              <a:rPr lang="en-US" sz="2000" dirty="0"/>
              <a:t>plant may sometimes be mistaken for the Caucasian </a:t>
            </a:r>
            <a:r>
              <a:rPr lang="en-US" sz="2000" dirty="0" smtClean="0"/>
              <a:t>blueberry, V</a:t>
            </a:r>
            <a:r>
              <a:rPr lang="en-US" sz="2000" dirty="0"/>
              <a:t>. </a:t>
            </a:r>
            <a:r>
              <a:rPr lang="en-US" sz="2000" dirty="0" err="1"/>
              <a:t>arctostaphylos</a:t>
            </a:r>
            <a:r>
              <a:rPr lang="en-US" sz="2000" dirty="0"/>
              <a:t> L. </a:t>
            </a:r>
            <a:endParaRPr lang="en-US" sz="2000" dirty="0" smtClean="0"/>
          </a:p>
          <a:p>
            <a:r>
              <a:rPr lang="en-US" sz="2000" dirty="0" smtClean="0"/>
              <a:t>At </a:t>
            </a:r>
            <a:r>
              <a:rPr lang="en-US" sz="2000" dirty="0"/>
              <a:t>least one anti-cholinesterase </a:t>
            </a:r>
            <a:r>
              <a:rPr lang="en-US" sz="2000" dirty="0" err="1"/>
              <a:t>toxidrome</a:t>
            </a:r>
            <a:r>
              <a:rPr lang="en-US" sz="2000" dirty="0"/>
              <a:t> finding was determined in all the </a:t>
            </a:r>
            <a:r>
              <a:rPr lang="en-US" sz="2000" dirty="0" smtClean="0"/>
              <a:t>nine cases </a:t>
            </a:r>
            <a:r>
              <a:rPr lang="en-US" sz="2000" dirty="0"/>
              <a:t>of belladonna poisoning in this series. </a:t>
            </a:r>
            <a:endParaRPr lang="en-US" sz="2000" dirty="0" smtClean="0"/>
          </a:p>
          <a:p>
            <a:r>
              <a:rPr lang="en-US" sz="2000" dirty="0" smtClean="0"/>
              <a:t>No </a:t>
            </a:r>
            <a:r>
              <a:rPr lang="en-US" sz="2000" dirty="0"/>
              <a:t>elevated </a:t>
            </a:r>
            <a:r>
              <a:rPr lang="en-US" sz="2000" dirty="0" err="1"/>
              <a:t>creatine</a:t>
            </a:r>
            <a:r>
              <a:rPr lang="en-US" sz="2000" dirty="0"/>
              <a:t> kinase was reported in one case with </a:t>
            </a:r>
            <a:r>
              <a:rPr lang="en-US" sz="2000" dirty="0" smtClean="0"/>
              <a:t>acute subdural </a:t>
            </a:r>
            <a:r>
              <a:rPr lang="en-US" sz="2000" dirty="0"/>
              <a:t>hematoma and </a:t>
            </a:r>
            <a:r>
              <a:rPr lang="en-US" sz="2000" dirty="0" err="1"/>
              <a:t>hyperamylasemia</a:t>
            </a:r>
            <a:r>
              <a:rPr lang="en-US" sz="2000" dirty="0"/>
              <a:t>.</a:t>
            </a:r>
          </a:p>
        </p:txBody>
      </p:sp>
    </p:spTree>
    <p:extLst>
      <p:ext uri="{BB962C8B-B14F-4D97-AF65-F5344CB8AC3E}">
        <p14:creationId xmlns:p14="http://schemas.microsoft.com/office/powerpoint/2010/main" val="1639311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r>
              <a:rPr lang="en-US" sz="2000" dirty="0" err="1"/>
              <a:t>Atropa</a:t>
            </a:r>
            <a:r>
              <a:rPr lang="en-US" sz="2000" dirty="0"/>
              <a:t> belladonna </a:t>
            </a:r>
            <a:r>
              <a:rPr lang="en-US" sz="2000" dirty="0" smtClean="0"/>
              <a:t>L is </a:t>
            </a:r>
            <a:r>
              <a:rPr lang="en-US" sz="2000" dirty="0"/>
              <a:t>a </a:t>
            </a:r>
            <a:r>
              <a:rPr lang="en-US" sz="2000" dirty="0" smtClean="0"/>
              <a:t>perennial bushy </a:t>
            </a:r>
            <a:r>
              <a:rPr lang="en-US" sz="2000" dirty="0"/>
              <a:t>herb. It is found across the northern </a:t>
            </a:r>
            <a:r>
              <a:rPr lang="en-US" sz="2000" dirty="0" smtClean="0"/>
              <a:t>Anatolia and </a:t>
            </a:r>
            <a:r>
              <a:rPr lang="en-US" sz="2000" dirty="0"/>
              <a:t>grows among </a:t>
            </a:r>
            <a:r>
              <a:rPr lang="en-US" sz="2000" dirty="0" err="1"/>
              <a:t>Fagus</a:t>
            </a:r>
            <a:r>
              <a:rPr lang="en-US" sz="2000" dirty="0"/>
              <a:t> </a:t>
            </a:r>
            <a:r>
              <a:rPr lang="en-US" sz="2000" dirty="0" err="1"/>
              <a:t>orientalis</a:t>
            </a:r>
            <a:r>
              <a:rPr lang="en-US" sz="2000" dirty="0"/>
              <a:t> </a:t>
            </a:r>
            <a:r>
              <a:rPr lang="en-US" sz="2000" dirty="0" err="1"/>
              <a:t>Lipsky</a:t>
            </a:r>
            <a:r>
              <a:rPr lang="en-US" sz="2000" dirty="0"/>
              <a:t> and </a:t>
            </a:r>
            <a:r>
              <a:rPr lang="en-US" sz="2000" dirty="0" err="1" smtClean="0"/>
              <a:t>Picea</a:t>
            </a:r>
            <a:r>
              <a:rPr lang="en-US" sz="2000" dirty="0" smtClean="0"/>
              <a:t> </a:t>
            </a:r>
            <a:r>
              <a:rPr lang="en-US" sz="2000" dirty="0" err="1" smtClean="0"/>
              <a:t>orientalis</a:t>
            </a:r>
            <a:r>
              <a:rPr lang="en-US" sz="2000" dirty="0" smtClean="0"/>
              <a:t> </a:t>
            </a:r>
            <a:r>
              <a:rPr lang="en-US" sz="2000" dirty="0"/>
              <a:t>L. woodlands and in shady </a:t>
            </a:r>
            <a:r>
              <a:rPr lang="en-US" sz="2000" dirty="0" smtClean="0"/>
              <a:t>places.</a:t>
            </a:r>
          </a:p>
          <a:p>
            <a:r>
              <a:rPr lang="en-US" sz="2000" dirty="0" smtClean="0"/>
              <a:t>The berries </a:t>
            </a:r>
            <a:r>
              <a:rPr lang="en-US" sz="2000" dirty="0"/>
              <a:t>are black, shiny and sweet and are </a:t>
            </a:r>
            <a:r>
              <a:rPr lang="en-US" sz="2000" dirty="0" smtClean="0"/>
              <a:t>consumed by </a:t>
            </a:r>
            <a:r>
              <a:rPr lang="en-US" sz="2000" dirty="0"/>
              <a:t>animals that disperse the seeds in their </a:t>
            </a:r>
            <a:r>
              <a:rPr lang="en-US" sz="2000" dirty="0" smtClean="0"/>
              <a:t>droppings, even </a:t>
            </a:r>
            <a:r>
              <a:rPr lang="en-US" sz="2000" dirty="0"/>
              <a:t>though the seeds contain toxic alkaloids, </a:t>
            </a:r>
            <a:r>
              <a:rPr lang="en-US" sz="2000" dirty="0" smtClean="0"/>
              <a:t>notably hyoscine </a:t>
            </a:r>
            <a:r>
              <a:rPr lang="en-US" sz="2000" dirty="0"/>
              <a:t>(also called scopolamine), </a:t>
            </a:r>
            <a:r>
              <a:rPr lang="en-US" sz="2000" dirty="0" err="1"/>
              <a:t>hyoscyamine</a:t>
            </a:r>
            <a:r>
              <a:rPr lang="en-US" sz="2000" dirty="0"/>
              <a:t> </a:t>
            </a:r>
            <a:r>
              <a:rPr lang="en-US" sz="2000" dirty="0" smtClean="0"/>
              <a:t>and atropine. The </a:t>
            </a:r>
            <a:r>
              <a:rPr lang="en-US" sz="2000" dirty="0"/>
              <a:t>berries also contain the </a:t>
            </a:r>
            <a:r>
              <a:rPr lang="en-US" sz="2000" dirty="0" err="1"/>
              <a:t>tropane</a:t>
            </a:r>
            <a:r>
              <a:rPr lang="en-US" sz="2000" dirty="0"/>
              <a:t> </a:t>
            </a:r>
            <a:r>
              <a:rPr lang="en-US" sz="2000" dirty="0" smtClean="0"/>
              <a:t>alkaloid atropine.</a:t>
            </a:r>
          </a:p>
          <a:p>
            <a:r>
              <a:rPr lang="en-US" sz="2000" dirty="0" smtClean="0"/>
              <a:t>The </a:t>
            </a:r>
            <a:r>
              <a:rPr lang="en-US" sz="2000" dirty="0"/>
              <a:t>name ‘belladonna’ comes </a:t>
            </a:r>
            <a:r>
              <a:rPr lang="en-US" sz="2000" dirty="0" smtClean="0"/>
              <a:t>from the </a:t>
            </a:r>
            <a:r>
              <a:rPr lang="en-US" sz="2000" dirty="0"/>
              <a:t>Italian, meaning ‘beautiful lady’, originating </a:t>
            </a:r>
            <a:r>
              <a:rPr lang="en-US" sz="2000" dirty="0" smtClean="0"/>
              <a:t>either from </a:t>
            </a:r>
            <a:r>
              <a:rPr lang="en-US" sz="2000" dirty="0"/>
              <a:t>its use as a facial cosmetic, or, more </a:t>
            </a:r>
            <a:r>
              <a:rPr lang="en-US" sz="2000" dirty="0" smtClean="0"/>
              <a:t>probably, from </a:t>
            </a:r>
            <a:r>
              <a:rPr lang="en-US" sz="2000" dirty="0"/>
              <a:t>its use to increase pupil size in </a:t>
            </a:r>
            <a:r>
              <a:rPr lang="en-US" sz="2000" dirty="0" smtClean="0"/>
              <a:t>women. </a:t>
            </a:r>
          </a:p>
          <a:p>
            <a:r>
              <a:rPr lang="en-US" sz="2000" dirty="0" smtClean="0"/>
              <a:t>The </a:t>
            </a:r>
            <a:r>
              <a:rPr lang="en-US" sz="2000" dirty="0"/>
              <a:t>Caucasian blueberry, V. </a:t>
            </a:r>
            <a:r>
              <a:rPr lang="en-US" sz="2000" dirty="0" err="1"/>
              <a:t>arctostaphylos</a:t>
            </a:r>
            <a:r>
              <a:rPr lang="en-US" sz="2000" dirty="0"/>
              <a:t> </a:t>
            </a:r>
            <a:r>
              <a:rPr lang="en-US" sz="2000" dirty="0" smtClean="0"/>
              <a:t>L, looks </a:t>
            </a:r>
            <a:r>
              <a:rPr lang="en-US" sz="2000" dirty="0"/>
              <a:t>like </a:t>
            </a:r>
            <a:r>
              <a:rPr lang="en-US" sz="2000" dirty="0" err="1"/>
              <a:t>Atropa</a:t>
            </a:r>
            <a:r>
              <a:rPr lang="en-US" sz="2000" dirty="0"/>
              <a:t> belladonna L. It is </a:t>
            </a:r>
            <a:r>
              <a:rPr lang="en-US" sz="2000" dirty="0" smtClean="0"/>
              <a:t>a deciduous </a:t>
            </a:r>
            <a:r>
              <a:rPr lang="en-US" sz="2000" dirty="0"/>
              <a:t>shrub and 1–6 m in length. The </a:t>
            </a:r>
            <a:r>
              <a:rPr lang="en-US" sz="2000" dirty="0" smtClean="0"/>
              <a:t>succulent fruits </a:t>
            </a:r>
            <a:r>
              <a:rPr lang="en-US" sz="2000" dirty="0"/>
              <a:t>of all the Turkish species can be eaten, those </a:t>
            </a:r>
            <a:r>
              <a:rPr lang="en-US" sz="2000" dirty="0" smtClean="0"/>
              <a:t>of V</a:t>
            </a:r>
            <a:r>
              <a:rPr lang="en-US" sz="2000" dirty="0"/>
              <a:t>. </a:t>
            </a:r>
            <a:r>
              <a:rPr lang="en-US" sz="2000" dirty="0" err="1"/>
              <a:t>arctostaphylos</a:t>
            </a:r>
            <a:r>
              <a:rPr lang="en-US" sz="2000" dirty="0"/>
              <a:t> being especially prized</a:t>
            </a:r>
          </a:p>
        </p:txBody>
      </p:sp>
    </p:spTree>
    <p:extLst>
      <p:ext uri="{BB962C8B-B14F-4D97-AF65-F5344CB8AC3E}">
        <p14:creationId xmlns:p14="http://schemas.microsoft.com/office/powerpoint/2010/main" val="34893014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Cases</a:t>
            </a:r>
          </a:p>
        </p:txBody>
      </p:sp>
      <p:sp>
        <p:nvSpPr>
          <p:cNvPr id="3" name="Content Placeholder 2"/>
          <p:cNvSpPr>
            <a:spLocks noGrp="1"/>
          </p:cNvSpPr>
          <p:nvPr>
            <p:ph idx="1"/>
          </p:nvPr>
        </p:nvSpPr>
        <p:spPr/>
        <p:txBody>
          <a:bodyPr>
            <a:normAutofit/>
          </a:bodyPr>
          <a:lstStyle/>
          <a:p>
            <a:r>
              <a:rPr lang="en-US" sz="2000" dirty="0" smtClean="0"/>
              <a:t>Nine patients were admitted to their local hospital and our university hospital, which serves as regional toxicology </a:t>
            </a:r>
            <a:r>
              <a:rPr lang="en-US" sz="2000" dirty="0" err="1" smtClean="0"/>
              <a:t>centre</a:t>
            </a:r>
            <a:r>
              <a:rPr lang="en-US" sz="2000" dirty="0" smtClean="0"/>
              <a:t>. They had suspected poisoning caused by consuming A. belladonna L. </a:t>
            </a:r>
          </a:p>
          <a:p>
            <a:r>
              <a:rPr lang="en-US" sz="2000" dirty="0" smtClean="0"/>
              <a:t>They had consumed A. belladonna L. by mistake instead of </a:t>
            </a:r>
            <a:r>
              <a:rPr lang="en-US" sz="2000" dirty="0" err="1" smtClean="0"/>
              <a:t>blueberrys</a:t>
            </a:r>
            <a:r>
              <a:rPr lang="en-US" sz="2000" dirty="0" smtClean="0"/>
              <a:t> during tourist excursions. </a:t>
            </a:r>
          </a:p>
          <a:p>
            <a:r>
              <a:rPr lang="en-US" sz="2000" dirty="0" smtClean="0"/>
              <a:t>One or more anti-cholinergic </a:t>
            </a:r>
            <a:r>
              <a:rPr lang="en-US" sz="2000" dirty="0" err="1" smtClean="0"/>
              <a:t>toxidrome</a:t>
            </a:r>
            <a:r>
              <a:rPr lang="en-US" sz="2000" dirty="0" smtClean="0"/>
              <a:t> findings— agitation, dry mucosa and tongue, tachycardia, urinary retention, hallucination, hyperthermia, dilated pupils and hypertension—were present in almost all patients. </a:t>
            </a:r>
          </a:p>
          <a:p>
            <a:r>
              <a:rPr lang="en-US" sz="2000" dirty="0" smtClean="0"/>
              <a:t>Computed tomography was performed on one patient due to loss of mental status and unilateral loss of strength. Tomography revealed acute subdural hematoma and shift in the left </a:t>
            </a:r>
            <a:r>
              <a:rPr lang="en-US" sz="2000" dirty="0" err="1" smtClean="0"/>
              <a:t>fronto</a:t>
            </a:r>
            <a:r>
              <a:rPr lang="en-US" sz="2000" dirty="0" smtClean="0"/>
              <a:t>-parietal region. </a:t>
            </a:r>
            <a:endParaRPr lang="en-US" sz="2000" dirty="0"/>
          </a:p>
        </p:txBody>
      </p:sp>
    </p:spTree>
    <p:extLst>
      <p:ext uri="{BB962C8B-B14F-4D97-AF65-F5344CB8AC3E}">
        <p14:creationId xmlns:p14="http://schemas.microsoft.com/office/powerpoint/2010/main" val="3993396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Cases</a:t>
            </a:r>
            <a:endParaRPr lang="en-US" dirty="0"/>
          </a:p>
        </p:txBody>
      </p:sp>
      <p:sp>
        <p:nvSpPr>
          <p:cNvPr id="3" name="Content Placeholder 2"/>
          <p:cNvSpPr>
            <a:spLocks noGrp="1"/>
          </p:cNvSpPr>
          <p:nvPr>
            <p:ph idx="1"/>
          </p:nvPr>
        </p:nvSpPr>
        <p:spPr/>
        <p:txBody>
          <a:bodyPr>
            <a:noAutofit/>
          </a:bodyPr>
          <a:lstStyle/>
          <a:p>
            <a:r>
              <a:rPr lang="en-US" sz="2000" dirty="0" smtClean="0"/>
              <a:t>That patient had a temperature of 38.8C, blood pressure of 160/110 mmHg and respiration of 26/min. Pupils were dilated, with a Glasgow Coma Score (GCS) of 4 (E1M2V1) and IR /. </a:t>
            </a:r>
          </a:p>
          <a:p>
            <a:r>
              <a:rPr lang="en-US" sz="2000" dirty="0" smtClean="0"/>
              <a:t>The patient developed globe vesicle and hypoactive bowel</a:t>
            </a:r>
            <a:r>
              <a:rPr lang="en-US" sz="2000" dirty="0"/>
              <a:t> </a:t>
            </a:r>
            <a:r>
              <a:rPr lang="en-US" sz="2000" dirty="0" smtClean="0"/>
              <a:t>sounds</a:t>
            </a:r>
            <a:r>
              <a:rPr lang="en-US" sz="2000" dirty="0"/>
              <a:t>. The patient has multiple sclerosis and </a:t>
            </a:r>
            <a:r>
              <a:rPr lang="en-US" sz="2000" dirty="0" smtClean="0"/>
              <a:t>takes </a:t>
            </a:r>
            <a:r>
              <a:rPr lang="en-US" sz="2000" dirty="0" err="1" smtClean="0"/>
              <a:t>copaxone</a:t>
            </a:r>
            <a:r>
              <a:rPr lang="en-US" sz="2000" dirty="0" smtClean="0"/>
              <a:t> </a:t>
            </a:r>
            <a:r>
              <a:rPr lang="en-US" sz="2000" dirty="0"/>
              <a:t>vials, </a:t>
            </a:r>
            <a:r>
              <a:rPr lang="en-US" sz="2000" dirty="0" err="1"/>
              <a:t>fosamax</a:t>
            </a:r>
            <a:r>
              <a:rPr lang="en-US" sz="2000" dirty="0"/>
              <a:t> and Ca-D </a:t>
            </a:r>
            <a:r>
              <a:rPr lang="en-US" sz="2000" dirty="0" err="1" smtClean="0"/>
              <a:t>vit</a:t>
            </a:r>
            <a:r>
              <a:rPr lang="en-US" sz="2000" dirty="0" smtClean="0"/>
              <a:t>.</a:t>
            </a:r>
          </a:p>
          <a:p>
            <a:r>
              <a:rPr lang="en-US" sz="2000" dirty="0" smtClean="0"/>
              <a:t> The </a:t>
            </a:r>
            <a:r>
              <a:rPr lang="en-US" sz="2000" dirty="0"/>
              <a:t>patient was taken for brain surgery. </a:t>
            </a:r>
            <a:r>
              <a:rPr lang="en-US" sz="2000" dirty="0" smtClean="0"/>
              <a:t>Holes were </a:t>
            </a:r>
            <a:r>
              <a:rPr lang="en-US" sz="2000" dirty="0"/>
              <a:t>opened in the left frontal and parietal </a:t>
            </a:r>
            <a:r>
              <a:rPr lang="en-US" sz="2000" dirty="0" smtClean="0"/>
              <a:t>region using </a:t>
            </a:r>
            <a:r>
              <a:rPr lang="en-US" sz="2000" dirty="0"/>
              <a:t>a burr and then widened and the </a:t>
            </a:r>
            <a:r>
              <a:rPr lang="en-US" sz="2000" dirty="0" smtClean="0"/>
              <a:t>hemorrhage was </a:t>
            </a:r>
            <a:r>
              <a:rPr lang="en-US" sz="2000" dirty="0"/>
              <a:t>relieved. The </a:t>
            </a:r>
            <a:r>
              <a:rPr lang="en-US" sz="2000" dirty="0" err="1"/>
              <a:t>dura</a:t>
            </a:r>
            <a:r>
              <a:rPr lang="en-US" sz="2000" dirty="0"/>
              <a:t> was anastomosed to the </a:t>
            </a:r>
            <a:r>
              <a:rPr lang="en-US" sz="2000" dirty="0" smtClean="0"/>
              <a:t>bone and </a:t>
            </a:r>
            <a:r>
              <a:rPr lang="en-US" sz="2000" dirty="0"/>
              <a:t>the layers closed in an anatomically </a:t>
            </a:r>
            <a:r>
              <a:rPr lang="en-US" sz="2000" dirty="0" smtClean="0"/>
              <a:t>compatible manner </a:t>
            </a:r>
            <a:r>
              <a:rPr lang="en-US" sz="2000" dirty="0"/>
              <a:t>with the installation of two soft drains. </a:t>
            </a:r>
            <a:endParaRPr lang="en-US" sz="2000" dirty="0" smtClean="0"/>
          </a:p>
          <a:p>
            <a:r>
              <a:rPr lang="en-US" sz="2000" dirty="0" smtClean="0"/>
              <a:t>The patient </a:t>
            </a:r>
            <a:r>
              <a:rPr lang="en-US" sz="2000" dirty="0"/>
              <a:t>regained mental status on the first day </a:t>
            </a:r>
            <a:r>
              <a:rPr lang="en-US" sz="2000" dirty="0" smtClean="0"/>
              <a:t>postoperatively and </a:t>
            </a:r>
            <a:r>
              <a:rPr lang="en-US" sz="2000" dirty="0"/>
              <a:t>was oriented and cooperative, </a:t>
            </a:r>
            <a:r>
              <a:rPr lang="en-US" sz="2000" dirty="0" smtClean="0"/>
              <a:t>IR was </a:t>
            </a:r>
            <a:r>
              <a:rPr lang="en-US" sz="2000" dirty="0"/>
              <a:t>‏/‏, the pupils </a:t>
            </a:r>
            <a:r>
              <a:rPr lang="en-US" sz="2000" dirty="0" err="1"/>
              <a:t>isocoric</a:t>
            </a:r>
            <a:r>
              <a:rPr lang="en-US" sz="2000" dirty="0"/>
              <a:t> and GCS was </a:t>
            </a:r>
            <a:r>
              <a:rPr lang="en-US" sz="2000" dirty="0" smtClean="0"/>
              <a:t>15. There </a:t>
            </a:r>
            <a:r>
              <a:rPr lang="en-US" sz="2000" dirty="0"/>
              <a:t>were 4/5 paresis previously existing in </a:t>
            </a:r>
            <a:r>
              <a:rPr lang="en-US" sz="2000" dirty="0" smtClean="0"/>
              <a:t>the lower </a:t>
            </a:r>
            <a:r>
              <a:rPr lang="en-US" sz="2000" dirty="0"/>
              <a:t>left extremity as MS </a:t>
            </a:r>
            <a:r>
              <a:rPr lang="en-US" sz="2000" dirty="0" err="1"/>
              <a:t>sequelae</a:t>
            </a:r>
            <a:r>
              <a:rPr lang="en-US" sz="2000" dirty="0"/>
              <a:t>. </a:t>
            </a:r>
            <a:r>
              <a:rPr lang="en-US" sz="2000" dirty="0" smtClean="0"/>
              <a:t>Hallucinations and </a:t>
            </a:r>
            <a:r>
              <a:rPr lang="en-US" sz="2000" dirty="0"/>
              <a:t>agitations persisted intermittently for 3 </a:t>
            </a:r>
            <a:r>
              <a:rPr lang="en-US" sz="2000" dirty="0" smtClean="0"/>
              <a:t>days. </a:t>
            </a:r>
          </a:p>
          <a:p>
            <a:r>
              <a:rPr lang="en-US" sz="2000" dirty="0" smtClean="0"/>
              <a:t>The </a:t>
            </a:r>
            <a:r>
              <a:rPr lang="en-US" sz="2000" dirty="0"/>
              <a:t>patient spent 6 days in an intensive care </a:t>
            </a:r>
            <a:r>
              <a:rPr lang="en-US" sz="2000" dirty="0" smtClean="0"/>
              <a:t>and 5 </a:t>
            </a:r>
            <a:r>
              <a:rPr lang="en-US" sz="2000" dirty="0"/>
              <a:t>days on the ward, being discharged on day </a:t>
            </a:r>
            <a:r>
              <a:rPr lang="en-US" sz="2000" dirty="0" smtClean="0"/>
              <a:t>11. The </a:t>
            </a:r>
            <a:r>
              <a:rPr lang="en-US" sz="2000" dirty="0"/>
              <a:t>change in the laboratory values of this </a:t>
            </a:r>
            <a:r>
              <a:rPr lang="en-US" sz="2000" dirty="0" smtClean="0"/>
              <a:t>patient is </a:t>
            </a:r>
            <a:r>
              <a:rPr lang="en-US" sz="2000" dirty="0"/>
              <a:t>shown in the Table </a:t>
            </a:r>
            <a:r>
              <a:rPr lang="en-US" sz="2000" dirty="0" smtClean="0"/>
              <a:t>1. </a:t>
            </a:r>
            <a:endParaRPr lang="en-US" sz="2000" dirty="0"/>
          </a:p>
        </p:txBody>
      </p:sp>
    </p:spTree>
    <p:extLst>
      <p:ext uri="{BB962C8B-B14F-4D97-AF65-F5344CB8AC3E}">
        <p14:creationId xmlns:p14="http://schemas.microsoft.com/office/powerpoint/2010/main" val="3630837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Cases</a:t>
            </a:r>
            <a:endParaRPr lang="en-US" dirty="0"/>
          </a:p>
        </p:txBody>
      </p:sp>
      <p:sp>
        <p:nvSpPr>
          <p:cNvPr id="3" name="Content Placeholder 2"/>
          <p:cNvSpPr>
            <a:spLocks noGrp="1"/>
          </p:cNvSpPr>
          <p:nvPr>
            <p:ph idx="1"/>
          </p:nvPr>
        </p:nvSpPr>
        <p:spPr/>
        <p:txBody>
          <a:bodyPr/>
          <a:lstStyle/>
          <a:p>
            <a:r>
              <a:rPr lang="en-US" sz="2000" dirty="0" smtClean="0"/>
              <a:t>The other patients improved within 3 days and they were discharged. Some of them had altered mental status, hallucination and agitation. Stomach washing and activated charcoal was administered to patients with severe symptoms. Agitated patients were sedated with benzodiazepine. </a:t>
            </a:r>
          </a:p>
          <a:p>
            <a:r>
              <a:rPr lang="en-US" sz="2000" dirty="0" smtClean="0"/>
              <a:t>Anti-cholinesterase inhibitors, such as </a:t>
            </a:r>
            <a:r>
              <a:rPr lang="en-US" sz="2000" dirty="0" err="1" smtClean="0"/>
              <a:t>physostigmine</a:t>
            </a:r>
            <a:r>
              <a:rPr lang="en-US" sz="2000" dirty="0" smtClean="0"/>
              <a:t>, were not administered as these could not be obtained under emergency conditions.</a:t>
            </a:r>
          </a:p>
          <a:p>
            <a:endParaRPr lang="en-US" dirty="0"/>
          </a:p>
        </p:txBody>
      </p:sp>
    </p:spTree>
    <p:extLst>
      <p:ext uri="{BB962C8B-B14F-4D97-AF65-F5344CB8AC3E}">
        <p14:creationId xmlns:p14="http://schemas.microsoft.com/office/powerpoint/2010/main" val="17450919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a:t>
            </a:r>
          </a:p>
        </p:txBody>
      </p:sp>
      <p:sp>
        <p:nvSpPr>
          <p:cNvPr id="3" name="Content Placeholder 2"/>
          <p:cNvSpPr>
            <a:spLocks noGrp="1"/>
          </p:cNvSpPr>
          <p:nvPr>
            <p:ph idx="1"/>
          </p:nvPr>
        </p:nvSpPr>
        <p:spPr/>
        <p:txBody>
          <a:bodyPr>
            <a:noAutofit/>
          </a:bodyPr>
          <a:lstStyle/>
          <a:p>
            <a:r>
              <a:rPr lang="en-US" sz="2000" dirty="0"/>
              <a:t>A. belladonna L. is frequently taken by adults for </a:t>
            </a:r>
            <a:r>
              <a:rPr lang="en-US" sz="2000" dirty="0" smtClean="0"/>
              <a:t>the purpose </a:t>
            </a:r>
            <a:r>
              <a:rPr lang="en-US" sz="2000" dirty="0"/>
              <a:t>of suicide and to establish a </a:t>
            </a:r>
            <a:r>
              <a:rPr lang="en-US" sz="2000" dirty="0" smtClean="0"/>
              <a:t>hallucinogenic effect</a:t>
            </a:r>
            <a:r>
              <a:rPr lang="en-US" sz="2000" dirty="0"/>
              <a:t>. Accidental consumption in adults is </a:t>
            </a:r>
            <a:r>
              <a:rPr lang="en-US" sz="2000" dirty="0" smtClean="0"/>
              <a:t>rare. </a:t>
            </a:r>
          </a:p>
          <a:p>
            <a:r>
              <a:rPr lang="fr-FR" sz="2000" dirty="0" smtClean="0"/>
              <a:t>A</a:t>
            </a:r>
            <a:r>
              <a:rPr lang="fr-FR" sz="2000" dirty="0"/>
              <a:t>. </a:t>
            </a:r>
            <a:r>
              <a:rPr lang="fr-FR" sz="2000" dirty="0" err="1"/>
              <a:t>belladonna</a:t>
            </a:r>
            <a:r>
              <a:rPr lang="fr-FR" sz="2000" dirty="0"/>
              <a:t> L. </a:t>
            </a:r>
            <a:r>
              <a:rPr lang="fr-FR" sz="2000" dirty="0" err="1"/>
              <a:t>contains</a:t>
            </a:r>
            <a:r>
              <a:rPr lang="fr-FR" sz="2000" dirty="0"/>
              <a:t> </a:t>
            </a:r>
            <a:r>
              <a:rPr lang="fr-FR" sz="2000" dirty="0" err="1"/>
              <a:t>hyoscyamine</a:t>
            </a:r>
            <a:r>
              <a:rPr lang="fr-FR" sz="2000" dirty="0"/>
              <a:t>, atropine </a:t>
            </a:r>
            <a:r>
              <a:rPr lang="fr-FR" sz="2000" dirty="0" smtClean="0"/>
              <a:t>and </a:t>
            </a:r>
            <a:r>
              <a:rPr lang="en-US" sz="2000" dirty="0" smtClean="0"/>
              <a:t>scopolamine</a:t>
            </a:r>
            <a:r>
              <a:rPr lang="en-US" sz="2000" dirty="0"/>
              <a:t>. Accidental ingestion of deadly </a:t>
            </a:r>
            <a:r>
              <a:rPr lang="en-US" sz="2000" dirty="0" smtClean="0"/>
              <a:t>nightshade berries </a:t>
            </a:r>
            <a:r>
              <a:rPr lang="en-US" sz="2000" dirty="0"/>
              <a:t>can induce an anti-cholinergic </a:t>
            </a:r>
            <a:r>
              <a:rPr lang="en-US" sz="2000" dirty="0" err="1" smtClean="0"/>
              <a:t>toxidrome</a:t>
            </a:r>
            <a:r>
              <a:rPr lang="en-US" sz="2000" dirty="0" smtClean="0"/>
              <a:t>. All anticholinergic </a:t>
            </a:r>
            <a:r>
              <a:rPr lang="en-US" sz="2000" dirty="0" err="1" smtClean="0"/>
              <a:t>toxidrome</a:t>
            </a:r>
            <a:r>
              <a:rPr lang="en-US" sz="2000" dirty="0" smtClean="0"/>
              <a:t> </a:t>
            </a:r>
            <a:r>
              <a:rPr lang="en-US" sz="2000" dirty="0"/>
              <a:t>findings may be </a:t>
            </a:r>
            <a:r>
              <a:rPr lang="en-US" sz="2000" dirty="0" smtClean="0"/>
              <a:t>encountered </a:t>
            </a:r>
            <a:r>
              <a:rPr lang="it-IT" sz="2000" dirty="0" smtClean="0"/>
              <a:t>in </a:t>
            </a:r>
            <a:r>
              <a:rPr lang="it-IT" sz="2000" dirty="0"/>
              <a:t>A. belladonna L. poisoning. </a:t>
            </a:r>
            <a:endParaRPr lang="it-IT" sz="2000" dirty="0" smtClean="0"/>
          </a:p>
          <a:p>
            <a:r>
              <a:rPr lang="it-IT" sz="2000" dirty="0" smtClean="0"/>
              <a:t>Clinical manifestations</a:t>
            </a:r>
            <a:r>
              <a:rPr lang="en-US" sz="2000" dirty="0"/>
              <a:t>are caused by central nervous system (CNS) </a:t>
            </a:r>
            <a:r>
              <a:rPr lang="en-US" sz="2000" dirty="0" smtClean="0"/>
              <a:t>effects, peripheral </a:t>
            </a:r>
            <a:r>
              <a:rPr lang="en-US" sz="2000" dirty="0"/>
              <a:t>nervous system effects, or both. </a:t>
            </a:r>
            <a:r>
              <a:rPr lang="en-US" sz="2000" dirty="0" smtClean="0"/>
              <a:t>Common signs </a:t>
            </a:r>
            <a:r>
              <a:rPr lang="en-US" sz="2000" dirty="0"/>
              <a:t>and symptoms include flushing, dry skin </a:t>
            </a:r>
            <a:r>
              <a:rPr lang="en-US" sz="2000" dirty="0" smtClean="0"/>
              <a:t>and mucous </a:t>
            </a:r>
            <a:r>
              <a:rPr lang="en-US" sz="2000" dirty="0"/>
              <a:t>membranes, </a:t>
            </a:r>
            <a:r>
              <a:rPr lang="en-US" sz="2000" dirty="0" err="1"/>
              <a:t>mydriasis</a:t>
            </a:r>
            <a:r>
              <a:rPr lang="en-US" sz="2000" dirty="0"/>
              <a:t> with loss of </a:t>
            </a:r>
            <a:r>
              <a:rPr lang="en-US" sz="2000" dirty="0" smtClean="0"/>
              <a:t>accommodation, altered </a:t>
            </a:r>
            <a:r>
              <a:rPr lang="en-US" sz="2000" dirty="0"/>
              <a:t>mental status and fever. </a:t>
            </a:r>
            <a:r>
              <a:rPr lang="en-US" sz="2000" dirty="0" smtClean="0"/>
              <a:t>Additional manifestations </a:t>
            </a:r>
            <a:r>
              <a:rPr lang="en-US" sz="2000" dirty="0"/>
              <a:t>include sinus tachycardia, </a:t>
            </a:r>
            <a:r>
              <a:rPr lang="en-US" sz="2000" dirty="0" smtClean="0"/>
              <a:t>decreased bowel </a:t>
            </a:r>
            <a:r>
              <a:rPr lang="en-US" sz="2000" dirty="0"/>
              <a:t>sounds, functional ileus, urinary </a:t>
            </a:r>
            <a:r>
              <a:rPr lang="en-US" sz="2000" dirty="0" smtClean="0"/>
              <a:t>retention, hypertension</a:t>
            </a:r>
            <a:r>
              <a:rPr lang="en-US" sz="2000" dirty="0"/>
              <a:t>, tremulousness, and myoclonic </a:t>
            </a:r>
            <a:r>
              <a:rPr lang="en-US" sz="2000" dirty="0" smtClean="0"/>
              <a:t>jerking. </a:t>
            </a:r>
          </a:p>
          <a:p>
            <a:r>
              <a:rPr lang="en-US" sz="2000" dirty="0" smtClean="0"/>
              <a:t>Patients </a:t>
            </a:r>
            <a:r>
              <a:rPr lang="en-US" sz="2000" dirty="0"/>
              <a:t>with central anti-cholinergic syndrome </a:t>
            </a:r>
            <a:r>
              <a:rPr lang="en-US" sz="2000" dirty="0" smtClean="0"/>
              <a:t>may present </a:t>
            </a:r>
            <a:r>
              <a:rPr lang="en-US" sz="2000" dirty="0"/>
              <a:t>with ataxia, disorientation, short-term </a:t>
            </a:r>
            <a:r>
              <a:rPr lang="en-US" sz="2000" dirty="0" smtClean="0"/>
              <a:t>memory loss</a:t>
            </a:r>
            <a:r>
              <a:rPr lang="en-US" sz="2000" dirty="0"/>
              <a:t>, confusion, hallucinations (visual, auditory), </a:t>
            </a:r>
            <a:r>
              <a:rPr lang="en-US" sz="2000" dirty="0" smtClean="0"/>
              <a:t>psychosis, agitated </a:t>
            </a:r>
            <a:r>
              <a:rPr lang="en-US" sz="2000" dirty="0"/>
              <a:t>delirium, seizures (rare), coma, </a:t>
            </a:r>
            <a:r>
              <a:rPr lang="en-US" sz="2000" dirty="0" smtClean="0"/>
              <a:t>respiratory failure </a:t>
            </a:r>
            <a:r>
              <a:rPr lang="en-US" sz="2000" dirty="0"/>
              <a:t>or cardiovascular collapse. </a:t>
            </a:r>
            <a:endParaRPr lang="en-US" sz="2000" dirty="0" smtClean="0"/>
          </a:p>
        </p:txBody>
      </p:sp>
    </p:spTree>
    <p:extLst>
      <p:ext uri="{BB962C8B-B14F-4D97-AF65-F5344CB8AC3E}">
        <p14:creationId xmlns:p14="http://schemas.microsoft.com/office/powerpoint/2010/main" val="4033644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a:t>
            </a:r>
          </a:p>
        </p:txBody>
      </p:sp>
      <p:sp>
        <p:nvSpPr>
          <p:cNvPr id="3" name="Content Placeholder 2"/>
          <p:cNvSpPr>
            <a:spLocks noGrp="1"/>
          </p:cNvSpPr>
          <p:nvPr>
            <p:ph idx="1"/>
          </p:nvPr>
        </p:nvSpPr>
        <p:spPr/>
        <p:txBody>
          <a:bodyPr>
            <a:normAutofit fontScale="92500" lnSpcReduction="10000"/>
          </a:bodyPr>
          <a:lstStyle/>
          <a:p>
            <a:r>
              <a:rPr lang="en-US" dirty="0"/>
              <a:t>Treatment in anti-cholinergic poisoning is </a:t>
            </a:r>
            <a:r>
              <a:rPr lang="en-US" dirty="0" smtClean="0"/>
              <a:t>conservative.</a:t>
            </a:r>
          </a:p>
          <a:p>
            <a:r>
              <a:rPr lang="en-US" dirty="0"/>
              <a:t>Patients require monitoring, and severe </a:t>
            </a:r>
            <a:r>
              <a:rPr lang="en-US" dirty="0" err="1" smtClean="0"/>
              <a:t>casesrequire</a:t>
            </a:r>
            <a:r>
              <a:rPr lang="en-US" dirty="0" smtClean="0"/>
              <a:t> </a:t>
            </a:r>
            <a:r>
              <a:rPr lang="en-US" dirty="0"/>
              <a:t>intensive care monitoring. The use of </a:t>
            </a:r>
            <a:r>
              <a:rPr lang="en-US" dirty="0" smtClean="0"/>
              <a:t>activated charcoal </a:t>
            </a:r>
            <a:r>
              <a:rPr lang="en-US" dirty="0"/>
              <a:t>is beneficial. Benzodiazepines are </a:t>
            </a:r>
            <a:r>
              <a:rPr lang="en-US" dirty="0" smtClean="0"/>
              <a:t>a good </a:t>
            </a:r>
            <a:r>
              <a:rPr lang="en-US" dirty="0"/>
              <a:t>choice for sedation in the presence of </a:t>
            </a:r>
            <a:r>
              <a:rPr lang="en-US" dirty="0" smtClean="0"/>
              <a:t>agitation. </a:t>
            </a:r>
          </a:p>
          <a:p>
            <a:r>
              <a:rPr lang="en-US" dirty="0" err="1" smtClean="0"/>
              <a:t>Physostigmine</a:t>
            </a:r>
            <a:r>
              <a:rPr lang="en-US" dirty="0" smtClean="0"/>
              <a:t> </a:t>
            </a:r>
            <a:r>
              <a:rPr lang="en-US" dirty="0"/>
              <a:t>may be useful in severe </a:t>
            </a:r>
            <a:r>
              <a:rPr lang="en-US" dirty="0" smtClean="0"/>
              <a:t>cases.</a:t>
            </a:r>
            <a:r>
              <a:rPr lang="en-US" dirty="0"/>
              <a:t> </a:t>
            </a:r>
            <a:r>
              <a:rPr lang="en-US" dirty="0" err="1" smtClean="0"/>
              <a:t>Physostigmine</a:t>
            </a:r>
            <a:r>
              <a:rPr lang="en-US" dirty="0" smtClean="0"/>
              <a:t> reverses </a:t>
            </a:r>
            <a:r>
              <a:rPr lang="en-US" dirty="0"/>
              <a:t>CNS and toxic effects </a:t>
            </a:r>
            <a:r>
              <a:rPr lang="en-US" dirty="0" smtClean="0"/>
              <a:t>of agents</a:t>
            </a:r>
            <a:r>
              <a:rPr lang="en-US" dirty="0"/>
              <a:t>. </a:t>
            </a:r>
            <a:r>
              <a:rPr lang="en-US" dirty="0" err="1"/>
              <a:t>Physostigmine</a:t>
            </a:r>
            <a:r>
              <a:rPr lang="en-US" dirty="0"/>
              <a:t> can cause seizures and </a:t>
            </a:r>
            <a:r>
              <a:rPr lang="en-US" dirty="0" smtClean="0"/>
              <a:t>exaggerated parasympathetic </a:t>
            </a:r>
            <a:r>
              <a:rPr lang="en-US" dirty="0"/>
              <a:t>responses, so </a:t>
            </a:r>
            <a:r>
              <a:rPr lang="en-US" dirty="0" smtClean="0"/>
              <a:t>atropine should </a:t>
            </a:r>
            <a:r>
              <a:rPr lang="en-US" dirty="0"/>
              <a:t>be available to reverse its effects. </a:t>
            </a:r>
            <a:r>
              <a:rPr lang="en-US" dirty="0" smtClean="0"/>
              <a:t>Recommended doses </a:t>
            </a:r>
            <a:r>
              <a:rPr lang="en-US" dirty="0"/>
              <a:t>in adults are 0.5–2 mg repeated </a:t>
            </a:r>
            <a:r>
              <a:rPr lang="en-US" dirty="0" smtClean="0"/>
              <a:t>every 20 </a:t>
            </a:r>
            <a:r>
              <a:rPr lang="en-US" dirty="0"/>
              <a:t>min, slowly and intravenously over 1 min, </a:t>
            </a:r>
            <a:r>
              <a:rPr lang="en-US" dirty="0" smtClean="0"/>
              <a:t>or intramuscularly </a:t>
            </a:r>
            <a:r>
              <a:rPr lang="en-US" dirty="0"/>
              <a:t>until response or an adverse </a:t>
            </a:r>
            <a:r>
              <a:rPr lang="en-US" dirty="0" smtClean="0"/>
              <a:t>reaction occurs</a:t>
            </a:r>
            <a:r>
              <a:rPr lang="en-US" dirty="0"/>
              <a:t>. An additional 1–4 mg may be given </a:t>
            </a:r>
            <a:r>
              <a:rPr lang="en-US" dirty="0" smtClean="0"/>
              <a:t>every 30–60 </a:t>
            </a:r>
            <a:r>
              <a:rPr lang="en-US" dirty="0"/>
              <a:t>min as needed to control </a:t>
            </a:r>
            <a:r>
              <a:rPr lang="en-US" dirty="0" smtClean="0"/>
              <a:t>symptoms.</a:t>
            </a:r>
          </a:p>
          <a:p>
            <a:r>
              <a:rPr lang="en-US" dirty="0" smtClean="0"/>
              <a:t>Two of </a:t>
            </a:r>
            <a:r>
              <a:rPr lang="en-US" dirty="0"/>
              <a:t>our cases exhibited severe anti-cholinergic </a:t>
            </a:r>
            <a:r>
              <a:rPr lang="en-US" dirty="0" smtClean="0"/>
              <a:t>symptoms. These </a:t>
            </a:r>
            <a:r>
              <a:rPr lang="en-US" dirty="0"/>
              <a:t>patients were not administered </a:t>
            </a:r>
            <a:r>
              <a:rPr lang="en-US" dirty="0" err="1" smtClean="0"/>
              <a:t>physostigmine</a:t>
            </a:r>
            <a:r>
              <a:rPr lang="en-US" dirty="0" smtClean="0"/>
              <a:t> in </a:t>
            </a:r>
            <a:r>
              <a:rPr lang="en-US" dirty="0"/>
              <a:t>the early period as it could not be </a:t>
            </a:r>
            <a:r>
              <a:rPr lang="en-US" dirty="0" smtClean="0"/>
              <a:t>obtained. Seven </a:t>
            </a:r>
            <a:r>
              <a:rPr lang="en-US" dirty="0"/>
              <a:t>other cases were not sufficiently clinically </a:t>
            </a:r>
            <a:r>
              <a:rPr lang="en-US" dirty="0" smtClean="0"/>
              <a:t>severe to </a:t>
            </a:r>
            <a:r>
              <a:rPr lang="en-US" dirty="0"/>
              <a:t>warrant </a:t>
            </a:r>
            <a:r>
              <a:rPr lang="en-US" dirty="0" err="1"/>
              <a:t>physostigmine</a:t>
            </a:r>
            <a:r>
              <a:rPr lang="en-US" dirty="0"/>
              <a:t>. </a:t>
            </a:r>
            <a:endParaRPr lang="en-US" dirty="0" smtClean="0"/>
          </a:p>
          <a:p>
            <a:r>
              <a:rPr lang="en-US" dirty="0" smtClean="0"/>
              <a:t>The </a:t>
            </a:r>
            <a:r>
              <a:rPr lang="en-US" dirty="0"/>
              <a:t>reason for the </a:t>
            </a:r>
            <a:r>
              <a:rPr lang="en-US" dirty="0" smtClean="0"/>
              <a:t>acute subdural </a:t>
            </a:r>
            <a:r>
              <a:rPr lang="en-US" dirty="0"/>
              <a:t>hematoma in the patient concerned is </a:t>
            </a:r>
            <a:r>
              <a:rPr lang="en-US" dirty="0" smtClean="0"/>
              <a:t>unclear. It </a:t>
            </a:r>
            <a:r>
              <a:rPr lang="en-US" dirty="0"/>
              <a:t>may be that the acute tachycardia and </a:t>
            </a:r>
            <a:r>
              <a:rPr lang="en-US" dirty="0" smtClean="0"/>
              <a:t>hypertension arising </a:t>
            </a:r>
            <a:r>
              <a:rPr lang="en-US" dirty="0"/>
              <a:t>in such patients prepared the way.</a:t>
            </a:r>
          </a:p>
        </p:txBody>
      </p:sp>
    </p:spTree>
    <p:extLst>
      <p:ext uri="{BB962C8B-B14F-4D97-AF65-F5344CB8AC3E}">
        <p14:creationId xmlns:p14="http://schemas.microsoft.com/office/powerpoint/2010/main" val="544939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2298</TotalTime>
  <Words>2799</Words>
  <Application>Microsoft Office PowerPoint</Application>
  <PresentationFormat>Widescreen</PresentationFormat>
  <Paragraphs>90</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Retrospect</vt:lpstr>
      <vt:lpstr>IN THE NAME OF GOD</vt:lpstr>
      <vt:lpstr>Atropa belladonna</vt:lpstr>
      <vt:lpstr>An Atropa belladonna L. poisoning with acute subdural hematoma</vt:lpstr>
      <vt:lpstr>Introduction</vt:lpstr>
      <vt:lpstr>Cases</vt:lpstr>
      <vt:lpstr>Cases</vt:lpstr>
      <vt:lpstr>Cases</vt:lpstr>
      <vt:lpstr>Discussion</vt:lpstr>
      <vt:lpstr>Discussion</vt:lpstr>
      <vt:lpstr>Discussion</vt:lpstr>
      <vt:lpstr>Poisoning with Atropa Belladonna in Childhood</vt:lpstr>
      <vt:lpstr>Poisoning with Atropa Belladonna in Childhood</vt:lpstr>
      <vt:lpstr>Background</vt:lpstr>
      <vt:lpstr>Methods</vt:lpstr>
      <vt:lpstr>Results</vt:lpstr>
      <vt:lpstr>Results</vt:lpstr>
      <vt:lpstr>Results</vt:lpstr>
      <vt:lpstr>Discussion</vt:lpstr>
      <vt:lpstr>Discussion</vt:lpstr>
      <vt:lpstr>Discussion</vt:lpstr>
      <vt:lpstr>Discussion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NAME OF GOD</dc:title>
  <dc:creator>ALIBEIGI</dc:creator>
  <cp:lastModifiedBy>DNAG</cp:lastModifiedBy>
  <cp:revision>31</cp:revision>
  <dcterms:created xsi:type="dcterms:W3CDTF">2020-11-27T15:01:27Z</dcterms:created>
  <dcterms:modified xsi:type="dcterms:W3CDTF">2020-12-02T06:53:28Z</dcterms:modified>
</cp:coreProperties>
</file>